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67" r:id="rId5"/>
    <p:sldId id="256" r:id="rId6"/>
    <p:sldId id="261" r:id="rId7"/>
    <p:sldId id="259" r:id="rId8"/>
    <p:sldId id="269" r:id="rId9"/>
    <p:sldId id="258" r:id="rId10"/>
    <p:sldId id="257" r:id="rId11"/>
    <p:sldId id="260" r:id="rId12"/>
    <p:sldId id="264" r:id="rId13"/>
    <p:sldId id="263" r:id="rId14"/>
    <p:sldId id="265"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8D8221-9191-EC89-C1A7-8587CBAAA974}" name="Van Audenhove, Jacqueline M" initials="JV" userId="S::jacqueline.m.van.audenhove@vumc.org::e3cc8d6f-46ba-4630-88ff-d66c56c6762c" providerId="AD"/>
  <p188:author id="{3A944D58-DEB5-4C9F-0768-2156EAF06557}" name="Gong, Xuewen" initials="GX" userId="S::xuewen.gong.1@vumc.org::acd8f285-e1b3-42e4-b89d-102acbae19e8" providerId="AD"/>
  <p188:author id="{04239D89-5670-B625-6F63-5E8EE17AD523}" name="Rybczyk, Kyle" initials="RK" userId="S::kyle.rybczyk@vumc.org::8d13ab01-7fb3-41c2-9f3b-90633c46c6b3" providerId="AD"/>
  <p188:author id="{4EAE918C-62B5-1785-8917-7CF440172D5B}" name="Johnson, Erin L" initials="JE" userId="S::erin.johnson@vumc.org::eecfb6e7-fa20-4003-a508-4005fd91c82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0CAA81-1C0D-4AD7-95D7-5D060E02C5D5}" v="7" dt="2026-09-28T15:37:49.2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8728" autoAdjust="0"/>
  </p:normalViewPr>
  <p:slideViewPr>
    <p:cSldViewPr snapToGrid="0">
      <p:cViewPr varScale="1">
        <p:scale>
          <a:sx n="111" d="100"/>
          <a:sy n="111" d="100"/>
        </p:scale>
        <p:origin x="117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A05A51-D8FA-41E5-85A7-76E1C80C5AD3}" type="datetimeFigureOut">
              <a:rPr lang="en-US" smtClean="0"/>
              <a:t>10/8/26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146624-A972-4D86-A05D-610799AEB810}" type="slidenum">
              <a:rPr lang="en-US" smtClean="0"/>
              <a:t>‹#›</a:t>
            </a:fld>
            <a:endParaRPr lang="en-US"/>
          </a:p>
        </p:txBody>
      </p:sp>
    </p:spTree>
    <p:extLst>
      <p:ext uri="{BB962C8B-B14F-4D97-AF65-F5344CB8AC3E}">
        <p14:creationId xmlns:p14="http://schemas.microsoft.com/office/powerpoint/2010/main" val="3786444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Version 09/28/2026</a:t>
            </a:r>
          </a:p>
        </p:txBody>
      </p:sp>
      <p:sp>
        <p:nvSpPr>
          <p:cNvPr id="4" name="Slide Number Placeholder 3"/>
          <p:cNvSpPr>
            <a:spLocks noGrp="1"/>
          </p:cNvSpPr>
          <p:nvPr>
            <p:ph type="sldNum" sz="quarter" idx="5"/>
          </p:nvPr>
        </p:nvSpPr>
        <p:spPr/>
        <p:txBody>
          <a:bodyPr/>
          <a:lstStyle/>
          <a:p>
            <a:fld id="{23146624-A972-4D86-A05D-610799AEB810}" type="slidenum">
              <a:rPr lang="en-US" smtClean="0"/>
              <a:t>1</a:t>
            </a:fld>
            <a:endParaRPr lang="en-US"/>
          </a:p>
        </p:txBody>
      </p:sp>
    </p:spTree>
    <p:extLst>
      <p:ext uri="{BB962C8B-B14F-4D97-AF65-F5344CB8AC3E}">
        <p14:creationId xmlns:p14="http://schemas.microsoft.com/office/powerpoint/2010/main" val="782355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146624-A972-4D86-A05D-610799AEB810}" type="slidenum">
              <a:rPr lang="en-US" smtClean="0"/>
              <a:t>3</a:t>
            </a:fld>
            <a:endParaRPr lang="en-US"/>
          </a:p>
        </p:txBody>
      </p:sp>
    </p:spTree>
    <p:extLst>
      <p:ext uri="{BB962C8B-B14F-4D97-AF65-F5344CB8AC3E}">
        <p14:creationId xmlns:p14="http://schemas.microsoft.com/office/powerpoint/2010/main" val="2554784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ceded studies, the PI should submit letter of supports for sites in the admin tab where VUMC staff conducts research there but are not otherwise engaged. </a:t>
            </a:r>
          </a:p>
          <a:p>
            <a:endParaRPr lang="en-US" dirty="0"/>
          </a:p>
        </p:txBody>
      </p:sp>
      <p:sp>
        <p:nvSpPr>
          <p:cNvPr id="4" name="Slide Number Placeholder 3"/>
          <p:cNvSpPr>
            <a:spLocks noGrp="1"/>
          </p:cNvSpPr>
          <p:nvPr>
            <p:ph type="sldNum" sz="quarter" idx="5"/>
          </p:nvPr>
        </p:nvSpPr>
        <p:spPr/>
        <p:txBody>
          <a:bodyPr/>
          <a:lstStyle/>
          <a:p>
            <a:fld id="{23146624-A972-4D86-A05D-610799AEB810}" type="slidenum">
              <a:rPr lang="en-US" smtClean="0"/>
              <a:t>8</a:t>
            </a:fld>
            <a:endParaRPr lang="en-US"/>
          </a:p>
        </p:txBody>
      </p:sp>
    </p:spTree>
    <p:extLst>
      <p:ext uri="{BB962C8B-B14F-4D97-AF65-F5344CB8AC3E}">
        <p14:creationId xmlns:p14="http://schemas.microsoft.com/office/powerpoint/2010/main" val="3408996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146624-A972-4D86-A05D-610799AEB810}" type="slidenum">
              <a:rPr lang="en-US" smtClean="0"/>
              <a:t>11</a:t>
            </a:fld>
            <a:endParaRPr lang="en-US"/>
          </a:p>
        </p:txBody>
      </p:sp>
    </p:spTree>
    <p:extLst>
      <p:ext uri="{BB962C8B-B14F-4D97-AF65-F5344CB8AC3E}">
        <p14:creationId xmlns:p14="http://schemas.microsoft.com/office/powerpoint/2010/main" val="3815550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6C340-E383-1B77-2474-BB6F5DD178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6BF8FB-DE73-5671-75F0-0262411C2A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4E5527-3257-27FB-CE9F-FD6B268A504F}"/>
              </a:ext>
            </a:extLst>
          </p:cNvPr>
          <p:cNvSpPr>
            <a:spLocks noGrp="1"/>
          </p:cNvSpPr>
          <p:nvPr>
            <p:ph type="dt" sz="half" idx="10"/>
          </p:nvPr>
        </p:nvSpPr>
        <p:spPr/>
        <p:txBody>
          <a:bodyPr/>
          <a:lstStyle/>
          <a:p>
            <a:fld id="{9A82D8E5-132E-4565-A561-A67134DAB457}" type="datetime1">
              <a:rPr lang="en-US" smtClean="0"/>
              <a:t>10/8/26</a:t>
            </a:fld>
            <a:endParaRPr lang="en-US"/>
          </a:p>
        </p:txBody>
      </p:sp>
      <p:sp>
        <p:nvSpPr>
          <p:cNvPr id="5" name="Footer Placeholder 4">
            <a:extLst>
              <a:ext uri="{FF2B5EF4-FFF2-40B4-BE49-F238E27FC236}">
                <a16:creationId xmlns:a16="http://schemas.microsoft.com/office/drawing/2014/main" id="{AEC9B3D1-0D3A-5F93-240E-DCEE35EAD6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DAC86B-0AD4-47D2-49F2-8AF26DA97138}"/>
              </a:ext>
            </a:extLst>
          </p:cNvPr>
          <p:cNvSpPr>
            <a:spLocks noGrp="1"/>
          </p:cNvSpPr>
          <p:nvPr>
            <p:ph type="sldNum" sz="quarter" idx="12"/>
          </p:nvPr>
        </p:nvSpPr>
        <p:spPr/>
        <p:txBody>
          <a:bodyPr/>
          <a:lstStyle/>
          <a:p>
            <a:fld id="{B9A66373-06BF-4780-84A7-D386798CD526}" type="slidenum">
              <a:rPr lang="en-US" smtClean="0"/>
              <a:t>‹#›</a:t>
            </a:fld>
            <a:endParaRPr lang="en-US"/>
          </a:p>
        </p:txBody>
      </p:sp>
    </p:spTree>
    <p:extLst>
      <p:ext uri="{BB962C8B-B14F-4D97-AF65-F5344CB8AC3E}">
        <p14:creationId xmlns:p14="http://schemas.microsoft.com/office/powerpoint/2010/main" val="2052056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D4F9-AB7E-6129-9645-265B4482AA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B748CA-134A-D0FA-BB67-085836AEBB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FCB19D-B548-C896-EA80-7C146B4466C7}"/>
              </a:ext>
            </a:extLst>
          </p:cNvPr>
          <p:cNvSpPr>
            <a:spLocks noGrp="1"/>
          </p:cNvSpPr>
          <p:nvPr>
            <p:ph type="dt" sz="half" idx="10"/>
          </p:nvPr>
        </p:nvSpPr>
        <p:spPr/>
        <p:txBody>
          <a:bodyPr/>
          <a:lstStyle/>
          <a:p>
            <a:fld id="{0A7755DF-59F4-4B68-AF86-72EDC6659206}" type="datetime1">
              <a:rPr lang="en-US" smtClean="0"/>
              <a:t>10/8/26</a:t>
            </a:fld>
            <a:endParaRPr lang="en-US"/>
          </a:p>
        </p:txBody>
      </p:sp>
      <p:sp>
        <p:nvSpPr>
          <p:cNvPr id="5" name="Footer Placeholder 4">
            <a:extLst>
              <a:ext uri="{FF2B5EF4-FFF2-40B4-BE49-F238E27FC236}">
                <a16:creationId xmlns:a16="http://schemas.microsoft.com/office/drawing/2014/main" id="{E1BAE25B-B6E5-9257-5555-4CA72D111D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C740B-87D0-AB32-EBCB-9DB97548DDED}"/>
              </a:ext>
            </a:extLst>
          </p:cNvPr>
          <p:cNvSpPr>
            <a:spLocks noGrp="1"/>
          </p:cNvSpPr>
          <p:nvPr>
            <p:ph type="sldNum" sz="quarter" idx="12"/>
          </p:nvPr>
        </p:nvSpPr>
        <p:spPr/>
        <p:txBody>
          <a:bodyPr/>
          <a:lstStyle/>
          <a:p>
            <a:fld id="{B9A66373-06BF-4780-84A7-D386798CD526}" type="slidenum">
              <a:rPr lang="en-US" smtClean="0"/>
              <a:t>‹#›</a:t>
            </a:fld>
            <a:endParaRPr lang="en-US"/>
          </a:p>
        </p:txBody>
      </p:sp>
    </p:spTree>
    <p:extLst>
      <p:ext uri="{BB962C8B-B14F-4D97-AF65-F5344CB8AC3E}">
        <p14:creationId xmlns:p14="http://schemas.microsoft.com/office/powerpoint/2010/main" val="3448912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4705F-0B6B-7942-410E-CC96AEFC68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FC1ACD-863B-2F16-6551-06D9686A66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8223D0-66AF-70C6-B2A2-6AA0855B7AF3}"/>
              </a:ext>
            </a:extLst>
          </p:cNvPr>
          <p:cNvSpPr>
            <a:spLocks noGrp="1"/>
          </p:cNvSpPr>
          <p:nvPr>
            <p:ph type="dt" sz="half" idx="10"/>
          </p:nvPr>
        </p:nvSpPr>
        <p:spPr/>
        <p:txBody>
          <a:bodyPr/>
          <a:lstStyle/>
          <a:p>
            <a:fld id="{8BF58E93-7A41-4FC6-A999-4E43D8D67ABD}" type="datetime1">
              <a:rPr lang="en-US" smtClean="0"/>
              <a:t>10/8/26</a:t>
            </a:fld>
            <a:endParaRPr lang="en-US"/>
          </a:p>
        </p:txBody>
      </p:sp>
      <p:sp>
        <p:nvSpPr>
          <p:cNvPr id="5" name="Footer Placeholder 4">
            <a:extLst>
              <a:ext uri="{FF2B5EF4-FFF2-40B4-BE49-F238E27FC236}">
                <a16:creationId xmlns:a16="http://schemas.microsoft.com/office/drawing/2014/main" id="{4DAF5032-96D7-78E7-8EB1-84F2CBA1EA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DAA581-EB02-FBEB-4A64-EE74585E3153}"/>
              </a:ext>
            </a:extLst>
          </p:cNvPr>
          <p:cNvSpPr>
            <a:spLocks noGrp="1"/>
          </p:cNvSpPr>
          <p:nvPr>
            <p:ph type="sldNum" sz="quarter" idx="12"/>
          </p:nvPr>
        </p:nvSpPr>
        <p:spPr/>
        <p:txBody>
          <a:bodyPr/>
          <a:lstStyle/>
          <a:p>
            <a:fld id="{B9A66373-06BF-4780-84A7-D386798CD526}" type="slidenum">
              <a:rPr lang="en-US" smtClean="0"/>
              <a:t>‹#›</a:t>
            </a:fld>
            <a:endParaRPr lang="en-US"/>
          </a:p>
        </p:txBody>
      </p:sp>
    </p:spTree>
    <p:extLst>
      <p:ext uri="{BB962C8B-B14F-4D97-AF65-F5344CB8AC3E}">
        <p14:creationId xmlns:p14="http://schemas.microsoft.com/office/powerpoint/2010/main" val="2540388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2E7C6-AFF3-2F51-F498-54BF0375E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513DD1-5FC7-D1A6-DE28-837EC5D328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33222E-2F2F-7413-D74D-96DC65757E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6490F7-DDE2-7A2F-506C-35155F85A044}"/>
              </a:ext>
            </a:extLst>
          </p:cNvPr>
          <p:cNvSpPr>
            <a:spLocks noGrp="1"/>
          </p:cNvSpPr>
          <p:nvPr>
            <p:ph type="dt" sz="half" idx="10"/>
          </p:nvPr>
        </p:nvSpPr>
        <p:spPr/>
        <p:txBody>
          <a:bodyPr/>
          <a:lstStyle/>
          <a:p>
            <a:fld id="{EE651E55-E59D-4F23-8AB0-213E86689441}" type="datetime1">
              <a:rPr lang="en-US" smtClean="0"/>
              <a:t>10/8/26</a:t>
            </a:fld>
            <a:endParaRPr lang="en-US"/>
          </a:p>
        </p:txBody>
      </p:sp>
      <p:sp>
        <p:nvSpPr>
          <p:cNvPr id="6" name="Footer Placeholder 5">
            <a:extLst>
              <a:ext uri="{FF2B5EF4-FFF2-40B4-BE49-F238E27FC236}">
                <a16:creationId xmlns:a16="http://schemas.microsoft.com/office/drawing/2014/main" id="{CEDAFC70-EDFA-B450-FCEC-B3907769BB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708954-1D99-CB11-9A53-DE6EB4EB31CA}"/>
              </a:ext>
            </a:extLst>
          </p:cNvPr>
          <p:cNvSpPr>
            <a:spLocks noGrp="1"/>
          </p:cNvSpPr>
          <p:nvPr>
            <p:ph type="sldNum" sz="quarter" idx="12"/>
          </p:nvPr>
        </p:nvSpPr>
        <p:spPr/>
        <p:txBody>
          <a:bodyPr/>
          <a:lstStyle/>
          <a:p>
            <a:fld id="{B9A66373-06BF-4780-84A7-D386798CD526}" type="slidenum">
              <a:rPr lang="en-US" smtClean="0"/>
              <a:t>‹#›</a:t>
            </a:fld>
            <a:endParaRPr lang="en-US"/>
          </a:p>
        </p:txBody>
      </p:sp>
    </p:spTree>
    <p:extLst>
      <p:ext uri="{BB962C8B-B14F-4D97-AF65-F5344CB8AC3E}">
        <p14:creationId xmlns:p14="http://schemas.microsoft.com/office/powerpoint/2010/main" val="3766608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BF85B-97C2-351D-86B8-C0618CFBB8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C5D3E68-B19F-E7D3-8CFB-F90A750921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067A87-6605-A722-D03F-05CF353722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A2D25C-59B9-BCDA-D336-AA02CD0FB3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FB0FA6-9985-BE64-76CE-74F16A49F2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FD0D33-5401-A795-CFA9-294279B1CE47}"/>
              </a:ext>
            </a:extLst>
          </p:cNvPr>
          <p:cNvSpPr>
            <a:spLocks noGrp="1"/>
          </p:cNvSpPr>
          <p:nvPr>
            <p:ph type="dt" sz="half" idx="10"/>
          </p:nvPr>
        </p:nvSpPr>
        <p:spPr/>
        <p:txBody>
          <a:bodyPr/>
          <a:lstStyle/>
          <a:p>
            <a:fld id="{F782D54E-DF04-4091-9B81-346EBC71F8DA}" type="datetime1">
              <a:rPr lang="en-US" smtClean="0"/>
              <a:t>10/8/26</a:t>
            </a:fld>
            <a:endParaRPr lang="en-US"/>
          </a:p>
        </p:txBody>
      </p:sp>
      <p:sp>
        <p:nvSpPr>
          <p:cNvPr id="8" name="Footer Placeholder 7">
            <a:extLst>
              <a:ext uri="{FF2B5EF4-FFF2-40B4-BE49-F238E27FC236}">
                <a16:creationId xmlns:a16="http://schemas.microsoft.com/office/drawing/2014/main" id="{FB92F046-CEFD-1898-82B2-BE0F409433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364C87-698D-2C59-73DE-904CA42F7C17}"/>
              </a:ext>
            </a:extLst>
          </p:cNvPr>
          <p:cNvSpPr>
            <a:spLocks noGrp="1"/>
          </p:cNvSpPr>
          <p:nvPr>
            <p:ph type="sldNum" sz="quarter" idx="12"/>
          </p:nvPr>
        </p:nvSpPr>
        <p:spPr/>
        <p:txBody>
          <a:bodyPr/>
          <a:lstStyle/>
          <a:p>
            <a:fld id="{B9A66373-06BF-4780-84A7-D386798CD526}" type="slidenum">
              <a:rPr lang="en-US" smtClean="0"/>
              <a:t>‹#›</a:t>
            </a:fld>
            <a:endParaRPr lang="en-US"/>
          </a:p>
        </p:txBody>
      </p:sp>
    </p:spTree>
    <p:extLst>
      <p:ext uri="{BB962C8B-B14F-4D97-AF65-F5344CB8AC3E}">
        <p14:creationId xmlns:p14="http://schemas.microsoft.com/office/powerpoint/2010/main" val="4038708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703B6-A63E-1208-35BA-6B8A5839DE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F2AFD9-77FE-F222-C260-F0F570491760}"/>
              </a:ext>
            </a:extLst>
          </p:cNvPr>
          <p:cNvSpPr>
            <a:spLocks noGrp="1"/>
          </p:cNvSpPr>
          <p:nvPr>
            <p:ph type="dt" sz="half" idx="10"/>
          </p:nvPr>
        </p:nvSpPr>
        <p:spPr/>
        <p:txBody>
          <a:bodyPr/>
          <a:lstStyle/>
          <a:p>
            <a:fld id="{D56036E7-EF16-4DAB-B10D-40EE4481401D}" type="datetime1">
              <a:rPr lang="en-US" smtClean="0"/>
              <a:t>10/8/26</a:t>
            </a:fld>
            <a:endParaRPr lang="en-US"/>
          </a:p>
        </p:txBody>
      </p:sp>
      <p:sp>
        <p:nvSpPr>
          <p:cNvPr id="4" name="Footer Placeholder 3">
            <a:extLst>
              <a:ext uri="{FF2B5EF4-FFF2-40B4-BE49-F238E27FC236}">
                <a16:creationId xmlns:a16="http://schemas.microsoft.com/office/drawing/2014/main" id="{DBDC7D09-BD46-6407-21D8-48F1A7F96B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9AED20-6F0B-E95E-101F-31FF47000C2B}"/>
              </a:ext>
            </a:extLst>
          </p:cNvPr>
          <p:cNvSpPr>
            <a:spLocks noGrp="1"/>
          </p:cNvSpPr>
          <p:nvPr>
            <p:ph type="sldNum" sz="quarter" idx="12"/>
          </p:nvPr>
        </p:nvSpPr>
        <p:spPr/>
        <p:txBody>
          <a:bodyPr/>
          <a:lstStyle/>
          <a:p>
            <a:fld id="{B9A66373-06BF-4780-84A7-D386798CD526}" type="slidenum">
              <a:rPr lang="en-US" smtClean="0"/>
              <a:t>‹#›</a:t>
            </a:fld>
            <a:endParaRPr lang="en-US"/>
          </a:p>
        </p:txBody>
      </p:sp>
    </p:spTree>
    <p:extLst>
      <p:ext uri="{BB962C8B-B14F-4D97-AF65-F5344CB8AC3E}">
        <p14:creationId xmlns:p14="http://schemas.microsoft.com/office/powerpoint/2010/main" val="351541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0E12CB-3D9D-A677-B321-05CF4DFA97EF}"/>
              </a:ext>
            </a:extLst>
          </p:cNvPr>
          <p:cNvSpPr>
            <a:spLocks noGrp="1"/>
          </p:cNvSpPr>
          <p:nvPr>
            <p:ph type="dt" sz="half" idx="10"/>
          </p:nvPr>
        </p:nvSpPr>
        <p:spPr/>
        <p:txBody>
          <a:bodyPr/>
          <a:lstStyle/>
          <a:p>
            <a:fld id="{3B2C49D9-C711-46A5-BB3B-08D0095B6D85}" type="datetime1">
              <a:rPr lang="en-US" smtClean="0"/>
              <a:t>10/8/26</a:t>
            </a:fld>
            <a:endParaRPr lang="en-US"/>
          </a:p>
        </p:txBody>
      </p:sp>
      <p:sp>
        <p:nvSpPr>
          <p:cNvPr id="3" name="Footer Placeholder 2">
            <a:extLst>
              <a:ext uri="{FF2B5EF4-FFF2-40B4-BE49-F238E27FC236}">
                <a16:creationId xmlns:a16="http://schemas.microsoft.com/office/drawing/2014/main" id="{7562CFB8-9C85-F5C8-3687-9595C3C31E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1EB740-E6E4-6B1A-D547-32BC7AFCF64D}"/>
              </a:ext>
            </a:extLst>
          </p:cNvPr>
          <p:cNvSpPr>
            <a:spLocks noGrp="1"/>
          </p:cNvSpPr>
          <p:nvPr>
            <p:ph type="sldNum" sz="quarter" idx="12"/>
          </p:nvPr>
        </p:nvSpPr>
        <p:spPr/>
        <p:txBody>
          <a:bodyPr/>
          <a:lstStyle/>
          <a:p>
            <a:fld id="{B9A66373-06BF-4780-84A7-D386798CD526}" type="slidenum">
              <a:rPr lang="en-US" smtClean="0"/>
              <a:t>‹#›</a:t>
            </a:fld>
            <a:endParaRPr lang="en-US"/>
          </a:p>
        </p:txBody>
      </p:sp>
    </p:spTree>
    <p:extLst>
      <p:ext uri="{BB962C8B-B14F-4D97-AF65-F5344CB8AC3E}">
        <p14:creationId xmlns:p14="http://schemas.microsoft.com/office/powerpoint/2010/main" val="546102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1F152-C4DD-56BA-0441-41F7F325D6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7BF2682-6443-6198-75E0-D99B6D22A2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792018-F29C-7876-EF63-7B5FE597ED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5A1E42-101D-17DE-5E75-CCDC9FD5D8F7}"/>
              </a:ext>
            </a:extLst>
          </p:cNvPr>
          <p:cNvSpPr>
            <a:spLocks noGrp="1"/>
          </p:cNvSpPr>
          <p:nvPr>
            <p:ph type="dt" sz="half" idx="10"/>
          </p:nvPr>
        </p:nvSpPr>
        <p:spPr/>
        <p:txBody>
          <a:bodyPr/>
          <a:lstStyle/>
          <a:p>
            <a:fld id="{FBD6A2B6-55F4-49E1-8CD9-E7394EFF3B07}" type="datetime1">
              <a:rPr lang="en-US" smtClean="0"/>
              <a:t>10/8/26</a:t>
            </a:fld>
            <a:endParaRPr lang="en-US"/>
          </a:p>
        </p:txBody>
      </p:sp>
      <p:sp>
        <p:nvSpPr>
          <p:cNvPr id="6" name="Footer Placeholder 5">
            <a:extLst>
              <a:ext uri="{FF2B5EF4-FFF2-40B4-BE49-F238E27FC236}">
                <a16:creationId xmlns:a16="http://schemas.microsoft.com/office/drawing/2014/main" id="{461311A4-D076-AE78-C6F7-E8214569D9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38E936-ACA1-B96A-91A9-8CDFC8993BA7}"/>
              </a:ext>
            </a:extLst>
          </p:cNvPr>
          <p:cNvSpPr>
            <a:spLocks noGrp="1"/>
          </p:cNvSpPr>
          <p:nvPr>
            <p:ph type="sldNum" sz="quarter" idx="12"/>
          </p:nvPr>
        </p:nvSpPr>
        <p:spPr/>
        <p:txBody>
          <a:bodyPr/>
          <a:lstStyle/>
          <a:p>
            <a:fld id="{B9A66373-06BF-4780-84A7-D386798CD526}" type="slidenum">
              <a:rPr lang="en-US" smtClean="0"/>
              <a:t>‹#›</a:t>
            </a:fld>
            <a:endParaRPr lang="en-US"/>
          </a:p>
        </p:txBody>
      </p:sp>
    </p:spTree>
    <p:extLst>
      <p:ext uri="{BB962C8B-B14F-4D97-AF65-F5344CB8AC3E}">
        <p14:creationId xmlns:p14="http://schemas.microsoft.com/office/powerpoint/2010/main" val="1307543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5B390-2409-E80D-1546-057C969DED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1B8EA1-54A0-5BD6-6913-F417A3743B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FAEB25-7736-D045-1CEB-6D18C58BB1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848FD5-1D9E-740C-638C-CBD3C84BBB8A}"/>
              </a:ext>
            </a:extLst>
          </p:cNvPr>
          <p:cNvSpPr>
            <a:spLocks noGrp="1"/>
          </p:cNvSpPr>
          <p:nvPr>
            <p:ph type="dt" sz="half" idx="10"/>
          </p:nvPr>
        </p:nvSpPr>
        <p:spPr/>
        <p:txBody>
          <a:bodyPr/>
          <a:lstStyle/>
          <a:p>
            <a:fld id="{016E6E00-E9E6-478D-AD98-EDC2A813235D}" type="datetime1">
              <a:rPr lang="en-US" smtClean="0"/>
              <a:t>10/8/26</a:t>
            </a:fld>
            <a:endParaRPr lang="en-US"/>
          </a:p>
        </p:txBody>
      </p:sp>
      <p:sp>
        <p:nvSpPr>
          <p:cNvPr id="6" name="Footer Placeholder 5">
            <a:extLst>
              <a:ext uri="{FF2B5EF4-FFF2-40B4-BE49-F238E27FC236}">
                <a16:creationId xmlns:a16="http://schemas.microsoft.com/office/drawing/2014/main" id="{6B988469-F14B-251A-AE97-036EA58195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DAE98B-DE84-0291-EE0D-999B55914B5E}"/>
              </a:ext>
            </a:extLst>
          </p:cNvPr>
          <p:cNvSpPr>
            <a:spLocks noGrp="1"/>
          </p:cNvSpPr>
          <p:nvPr>
            <p:ph type="sldNum" sz="quarter" idx="12"/>
          </p:nvPr>
        </p:nvSpPr>
        <p:spPr/>
        <p:txBody>
          <a:bodyPr/>
          <a:lstStyle/>
          <a:p>
            <a:fld id="{B9A66373-06BF-4780-84A7-D386798CD526}" type="slidenum">
              <a:rPr lang="en-US" smtClean="0"/>
              <a:t>‹#›</a:t>
            </a:fld>
            <a:endParaRPr lang="en-US"/>
          </a:p>
        </p:txBody>
      </p:sp>
    </p:spTree>
    <p:extLst>
      <p:ext uri="{BB962C8B-B14F-4D97-AF65-F5344CB8AC3E}">
        <p14:creationId xmlns:p14="http://schemas.microsoft.com/office/powerpoint/2010/main" val="4092286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F75A4-4085-2E50-B4A3-ED048AB54C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9A7A1E-BEDA-4D7C-4A9D-D5688F0032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9E54C-C5AC-9743-55C1-EA86B6053123}"/>
              </a:ext>
            </a:extLst>
          </p:cNvPr>
          <p:cNvSpPr>
            <a:spLocks noGrp="1"/>
          </p:cNvSpPr>
          <p:nvPr>
            <p:ph type="dt" sz="half" idx="10"/>
          </p:nvPr>
        </p:nvSpPr>
        <p:spPr/>
        <p:txBody>
          <a:bodyPr/>
          <a:lstStyle/>
          <a:p>
            <a:fld id="{7EFC0FBA-8E77-4FBF-879C-7486AC7442B0}" type="datetime1">
              <a:rPr lang="en-US" smtClean="0"/>
              <a:t>10/8/26</a:t>
            </a:fld>
            <a:endParaRPr lang="en-US"/>
          </a:p>
        </p:txBody>
      </p:sp>
      <p:sp>
        <p:nvSpPr>
          <p:cNvPr id="5" name="Footer Placeholder 4">
            <a:extLst>
              <a:ext uri="{FF2B5EF4-FFF2-40B4-BE49-F238E27FC236}">
                <a16:creationId xmlns:a16="http://schemas.microsoft.com/office/drawing/2014/main" id="{8F5CBA8E-1A37-2FB6-2890-91724A6FAC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193CDD-8FA4-5539-E3E7-1CA683C18520}"/>
              </a:ext>
            </a:extLst>
          </p:cNvPr>
          <p:cNvSpPr>
            <a:spLocks noGrp="1"/>
          </p:cNvSpPr>
          <p:nvPr>
            <p:ph type="sldNum" sz="quarter" idx="12"/>
          </p:nvPr>
        </p:nvSpPr>
        <p:spPr/>
        <p:txBody>
          <a:bodyPr/>
          <a:lstStyle/>
          <a:p>
            <a:fld id="{B9A66373-06BF-4780-84A7-D386798CD526}" type="slidenum">
              <a:rPr lang="en-US" smtClean="0"/>
              <a:t>‹#›</a:t>
            </a:fld>
            <a:endParaRPr lang="en-US"/>
          </a:p>
        </p:txBody>
      </p:sp>
    </p:spTree>
    <p:extLst>
      <p:ext uri="{BB962C8B-B14F-4D97-AF65-F5344CB8AC3E}">
        <p14:creationId xmlns:p14="http://schemas.microsoft.com/office/powerpoint/2010/main" val="3478635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BD2EAE-EF1B-C164-5E4D-A0596CFFBF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590BBA-F037-3960-7682-816637A09F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DF04B3-3034-B68E-03F9-AE46E313434A}"/>
              </a:ext>
            </a:extLst>
          </p:cNvPr>
          <p:cNvSpPr>
            <a:spLocks noGrp="1"/>
          </p:cNvSpPr>
          <p:nvPr>
            <p:ph type="dt" sz="half" idx="10"/>
          </p:nvPr>
        </p:nvSpPr>
        <p:spPr/>
        <p:txBody>
          <a:bodyPr/>
          <a:lstStyle/>
          <a:p>
            <a:fld id="{D31E178F-25B0-411B-A9CC-CA5CDD6126D0}" type="datetime1">
              <a:rPr lang="en-US" smtClean="0"/>
              <a:t>10/8/26</a:t>
            </a:fld>
            <a:endParaRPr lang="en-US"/>
          </a:p>
        </p:txBody>
      </p:sp>
      <p:sp>
        <p:nvSpPr>
          <p:cNvPr id="5" name="Footer Placeholder 4">
            <a:extLst>
              <a:ext uri="{FF2B5EF4-FFF2-40B4-BE49-F238E27FC236}">
                <a16:creationId xmlns:a16="http://schemas.microsoft.com/office/drawing/2014/main" id="{61B16EEE-7161-F716-5509-286A4C7801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64092C-9CF0-38DB-FCF7-21E2B9646055}"/>
              </a:ext>
            </a:extLst>
          </p:cNvPr>
          <p:cNvSpPr>
            <a:spLocks noGrp="1"/>
          </p:cNvSpPr>
          <p:nvPr>
            <p:ph type="sldNum" sz="quarter" idx="12"/>
          </p:nvPr>
        </p:nvSpPr>
        <p:spPr/>
        <p:txBody>
          <a:bodyPr/>
          <a:lstStyle/>
          <a:p>
            <a:fld id="{B9A66373-06BF-4780-84A7-D386798CD526}" type="slidenum">
              <a:rPr lang="en-US" smtClean="0"/>
              <a:t>‹#›</a:t>
            </a:fld>
            <a:endParaRPr lang="en-US"/>
          </a:p>
        </p:txBody>
      </p:sp>
    </p:spTree>
    <p:extLst>
      <p:ext uri="{BB962C8B-B14F-4D97-AF65-F5344CB8AC3E}">
        <p14:creationId xmlns:p14="http://schemas.microsoft.com/office/powerpoint/2010/main" val="3144203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3B0EC9-DED6-946E-5D33-9864D6FB7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8FC667-7DB4-AC29-1DD7-D5D7D68DB0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38CE2C-14E6-EA45-EF80-6C7FB68A37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FF83F13-0752-45DE-82EC-96148285016F}" type="datetime1">
              <a:rPr lang="en-US" smtClean="0"/>
              <a:t>10/8/26</a:t>
            </a:fld>
            <a:endParaRPr lang="en-US"/>
          </a:p>
        </p:txBody>
      </p:sp>
      <p:sp>
        <p:nvSpPr>
          <p:cNvPr id="5" name="Footer Placeholder 4">
            <a:extLst>
              <a:ext uri="{FF2B5EF4-FFF2-40B4-BE49-F238E27FC236}">
                <a16:creationId xmlns:a16="http://schemas.microsoft.com/office/drawing/2014/main" id="{31BE317A-324F-691A-E342-67435E1CBD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98EB33F-AE73-368E-74C6-AA4A9B9BAE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9A66373-06BF-4780-84A7-D386798CD526}" type="slidenum">
              <a:rPr lang="en-US" smtClean="0"/>
              <a:t>‹#›</a:t>
            </a:fld>
            <a:endParaRPr lang="en-US"/>
          </a:p>
        </p:txBody>
      </p:sp>
    </p:spTree>
    <p:extLst>
      <p:ext uri="{BB962C8B-B14F-4D97-AF65-F5344CB8AC3E}">
        <p14:creationId xmlns:p14="http://schemas.microsoft.com/office/powerpoint/2010/main" val="1687107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starbrite.app.vumc.org/research/crfss/crfssresources" TargetMode="External"/><Relationship Id="rId4" Type="http://schemas.openxmlformats.org/officeDocument/2006/relationships/hyperlink" Target="mailto:crfss@vumc.or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mailto:singleirb@vumc.org"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vumc.org/irb/node/28" TargetMode="External"/><Relationship Id="rId2" Type="http://schemas.openxmlformats.org/officeDocument/2006/relationships/hyperlink" Target="mailto:singleirb@vumc.org" TargetMode="Externa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Right Triangle 38">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FAFEBED-81BD-5FEF-C00D-EDE48EB9C906}"/>
              </a:ext>
            </a:extLst>
          </p:cNvPr>
          <p:cNvSpPr txBox="1"/>
          <p:nvPr/>
        </p:nvSpPr>
        <p:spPr>
          <a:xfrm>
            <a:off x="4974339" y="975360"/>
            <a:ext cx="4960173" cy="4543911"/>
          </a:xfrm>
          <a:prstGeom prst="rect">
            <a:avLst/>
          </a:prstGeom>
        </p:spPr>
        <p:txBody>
          <a:bodyPr vert="horz" lIns="91440" tIns="45720" rIns="91440" bIns="45720" rtlCol="0" anchor="ctr">
            <a:normAutofit/>
          </a:bodyPr>
          <a:lstStyle/>
          <a:p>
            <a:pPr>
              <a:lnSpc>
                <a:spcPct val="90000"/>
              </a:lnSpc>
              <a:spcAft>
                <a:spcPts val="600"/>
              </a:spcAft>
            </a:pPr>
            <a:r>
              <a:rPr lang="en-US" sz="3600" dirty="0">
                <a:solidFill>
                  <a:schemeClr val="tx2">
                    <a:lumMod val="75000"/>
                    <a:lumOff val="25000"/>
                  </a:schemeClr>
                </a:solidFill>
              </a:rPr>
              <a:t>How to ‘Request Review by Another IRB’ </a:t>
            </a:r>
          </a:p>
          <a:p>
            <a:pPr>
              <a:lnSpc>
                <a:spcPct val="90000"/>
              </a:lnSpc>
              <a:spcAft>
                <a:spcPts val="600"/>
              </a:spcAft>
            </a:pPr>
            <a:endParaRPr lang="en-US" sz="3600" dirty="0">
              <a:solidFill>
                <a:schemeClr val="tx2">
                  <a:lumMod val="75000"/>
                  <a:lumOff val="25000"/>
                </a:schemeClr>
              </a:solidFill>
            </a:endParaRPr>
          </a:p>
          <a:p>
            <a:pPr>
              <a:lnSpc>
                <a:spcPct val="90000"/>
              </a:lnSpc>
              <a:spcAft>
                <a:spcPts val="600"/>
              </a:spcAft>
            </a:pPr>
            <a:r>
              <a:rPr lang="en-US" sz="3600" dirty="0">
                <a:solidFill>
                  <a:schemeClr val="tx2">
                    <a:lumMod val="75000"/>
                    <a:lumOff val="25000"/>
                  </a:schemeClr>
                </a:solidFill>
              </a:rPr>
              <a:t>A Guide for VUMC Principal Investigators and Study Teams Using Another IRB for Multi-Site Studies</a:t>
            </a:r>
          </a:p>
        </p:txBody>
      </p:sp>
      <p:sp>
        <p:nvSpPr>
          <p:cNvPr id="4" name="Isosceles Triangle 3">
            <a:extLst>
              <a:ext uri="{FF2B5EF4-FFF2-40B4-BE49-F238E27FC236}">
                <a16:creationId xmlns:a16="http://schemas.microsoft.com/office/drawing/2014/main" id="{BDD2E5FE-4C9D-39E6-F0F3-CB5258976DA8}"/>
              </a:ext>
            </a:extLst>
          </p:cNvPr>
          <p:cNvSpPr/>
          <p:nvPr/>
        </p:nvSpPr>
        <p:spPr>
          <a:xfrm rot="5400000">
            <a:off x="532679" y="696309"/>
            <a:ext cx="3382560" cy="323649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DF8A8CBA-DA21-67EC-94ED-2C96CA3EB999}"/>
              </a:ext>
            </a:extLst>
          </p:cNvPr>
          <p:cNvSpPr>
            <a:spLocks noGrp="1"/>
          </p:cNvSpPr>
          <p:nvPr>
            <p:ph type="dt" sz="half" idx="10"/>
          </p:nvPr>
        </p:nvSpPr>
        <p:spPr/>
        <p:txBody>
          <a:bodyPr/>
          <a:lstStyle/>
          <a:p>
            <a:fld id="{2CFFF83A-B12C-4048-82B0-E18A49F92903}" type="datetime1">
              <a:rPr lang="en-US" smtClean="0"/>
              <a:t>10/8/26</a:t>
            </a:fld>
            <a:endParaRPr lang="en-US" dirty="0"/>
          </a:p>
        </p:txBody>
      </p:sp>
    </p:spTree>
    <p:extLst>
      <p:ext uri="{BB962C8B-B14F-4D97-AF65-F5344CB8AC3E}">
        <p14:creationId xmlns:p14="http://schemas.microsoft.com/office/powerpoint/2010/main" val="1108512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BFD7A-3439-B913-5269-1A595C8B9CBD}"/>
              </a:ext>
            </a:extLst>
          </p:cNvPr>
          <p:cNvSpPr>
            <a:spLocks noGrp="1"/>
          </p:cNvSpPr>
          <p:nvPr>
            <p:ph type="ctrTitle"/>
          </p:nvPr>
        </p:nvSpPr>
        <p:spPr>
          <a:xfrm>
            <a:off x="1329819" y="220822"/>
            <a:ext cx="9144000" cy="554037"/>
          </a:xfrm>
        </p:spPr>
        <p:txBody>
          <a:bodyPr>
            <a:noAutofit/>
          </a:bodyPr>
          <a:lstStyle/>
          <a:p>
            <a:r>
              <a:rPr lang="en-US" sz="3600">
                <a:solidFill>
                  <a:schemeClr val="tx2">
                    <a:lumMod val="75000"/>
                    <a:lumOff val="25000"/>
                  </a:schemeClr>
                </a:solidFill>
              </a:rPr>
              <a:t>Create a new study submission in DISCOVR-e</a:t>
            </a:r>
          </a:p>
        </p:txBody>
      </p:sp>
      <p:pic>
        <p:nvPicPr>
          <p:cNvPr id="4" name="Picture 3">
            <a:extLst>
              <a:ext uri="{FF2B5EF4-FFF2-40B4-BE49-F238E27FC236}">
                <a16:creationId xmlns:a16="http://schemas.microsoft.com/office/drawing/2014/main" id="{1FE92724-0A60-6A4F-C62B-B366489ABDD9}"/>
              </a:ext>
            </a:extLst>
          </p:cNvPr>
          <p:cNvPicPr>
            <a:picLocks noChangeAspect="1"/>
          </p:cNvPicPr>
          <p:nvPr/>
        </p:nvPicPr>
        <p:blipFill>
          <a:blip r:embed="rId2"/>
          <a:stretch>
            <a:fillRect/>
          </a:stretch>
        </p:blipFill>
        <p:spPr>
          <a:xfrm>
            <a:off x="138661" y="1137885"/>
            <a:ext cx="11869563" cy="5383939"/>
          </a:xfrm>
          <a:prstGeom prst="rect">
            <a:avLst/>
          </a:prstGeom>
        </p:spPr>
      </p:pic>
      <p:cxnSp>
        <p:nvCxnSpPr>
          <p:cNvPr id="5" name="Straight Arrow Connector 4">
            <a:extLst>
              <a:ext uri="{FF2B5EF4-FFF2-40B4-BE49-F238E27FC236}">
                <a16:creationId xmlns:a16="http://schemas.microsoft.com/office/drawing/2014/main" id="{A05A8B0C-8502-421D-CCE6-77D24C0D57DE}"/>
              </a:ext>
            </a:extLst>
          </p:cNvPr>
          <p:cNvCxnSpPr>
            <a:cxnSpLocks/>
          </p:cNvCxnSpPr>
          <p:nvPr/>
        </p:nvCxnSpPr>
        <p:spPr>
          <a:xfrm>
            <a:off x="5272391" y="774859"/>
            <a:ext cx="4464996" cy="1370091"/>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6" name="Oval 5">
            <a:extLst>
              <a:ext uri="{FF2B5EF4-FFF2-40B4-BE49-F238E27FC236}">
                <a16:creationId xmlns:a16="http://schemas.microsoft.com/office/drawing/2014/main" id="{8206937E-D5F3-B484-64B5-3C3B6DF8B7A9}"/>
              </a:ext>
            </a:extLst>
          </p:cNvPr>
          <p:cNvSpPr/>
          <p:nvPr/>
        </p:nvSpPr>
        <p:spPr>
          <a:xfrm>
            <a:off x="9912486" y="1799618"/>
            <a:ext cx="1770434" cy="69066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75000"/>
                  <a:lumOff val="25000"/>
                </a:schemeClr>
              </a:solidFill>
            </a:endParaRPr>
          </a:p>
        </p:txBody>
      </p:sp>
    </p:spTree>
    <p:extLst>
      <p:ext uri="{BB962C8B-B14F-4D97-AF65-F5344CB8AC3E}">
        <p14:creationId xmlns:p14="http://schemas.microsoft.com/office/powerpoint/2010/main" val="1614227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00DF32-5D18-FD99-EB16-6DC4A6A08C38}"/>
              </a:ext>
            </a:extLst>
          </p:cNvPr>
          <p:cNvSpPr txBox="1"/>
          <p:nvPr/>
        </p:nvSpPr>
        <p:spPr>
          <a:xfrm>
            <a:off x="865762" y="223736"/>
            <a:ext cx="10593421" cy="707886"/>
          </a:xfrm>
          <a:prstGeom prst="rect">
            <a:avLst/>
          </a:prstGeom>
          <a:noFill/>
        </p:spPr>
        <p:txBody>
          <a:bodyPr wrap="square" rtlCol="0">
            <a:spAutoFit/>
          </a:bodyPr>
          <a:lstStyle/>
          <a:p>
            <a:pPr algn="ctr"/>
            <a:r>
              <a:rPr lang="en-US" sz="2000" b="1">
                <a:solidFill>
                  <a:schemeClr val="tx2">
                    <a:lumMod val="75000"/>
                    <a:lumOff val="25000"/>
                  </a:schemeClr>
                </a:solidFill>
                <a:latin typeface="Aptos" panose="020B0004020202020204" pitchFamily="34" charset="0"/>
              </a:rPr>
              <a:t>POP-UP Question: </a:t>
            </a:r>
          </a:p>
          <a:p>
            <a:pPr algn="ctr"/>
            <a:r>
              <a:rPr lang="en-US" sz="2000" b="1">
                <a:solidFill>
                  <a:schemeClr val="tx2">
                    <a:lumMod val="75000"/>
                    <a:lumOff val="25000"/>
                  </a:schemeClr>
                </a:solidFill>
                <a:latin typeface="Aptos" panose="020B0004020202020204" pitchFamily="34" charset="0"/>
              </a:rPr>
              <a:t>Before you begin the submission in DISCOVR-e, respond to </a:t>
            </a:r>
            <a:r>
              <a:rPr lang="en-US" sz="2000" b="1" err="1">
                <a:solidFill>
                  <a:schemeClr val="tx2">
                    <a:lumMod val="75000"/>
                    <a:lumOff val="25000"/>
                  </a:schemeClr>
                </a:solidFill>
                <a:latin typeface="Aptos" panose="020B0004020202020204" pitchFamily="34" charset="0"/>
              </a:rPr>
              <a:t>eSMART</a:t>
            </a:r>
            <a:r>
              <a:rPr lang="en-US" sz="2000" b="1">
                <a:solidFill>
                  <a:schemeClr val="tx2">
                    <a:lumMod val="75000"/>
                    <a:lumOff val="25000"/>
                  </a:schemeClr>
                </a:solidFill>
                <a:latin typeface="Aptos" panose="020B0004020202020204" pitchFamily="34" charset="0"/>
              </a:rPr>
              <a:t> question</a:t>
            </a:r>
          </a:p>
        </p:txBody>
      </p:sp>
      <p:pic>
        <p:nvPicPr>
          <p:cNvPr id="5" name="Picture 4">
            <a:extLst>
              <a:ext uri="{FF2B5EF4-FFF2-40B4-BE49-F238E27FC236}">
                <a16:creationId xmlns:a16="http://schemas.microsoft.com/office/drawing/2014/main" id="{3CD8604D-DA88-C924-D96F-DAD83A2CA8CD}"/>
              </a:ext>
            </a:extLst>
          </p:cNvPr>
          <p:cNvPicPr>
            <a:picLocks noChangeAspect="1"/>
          </p:cNvPicPr>
          <p:nvPr/>
        </p:nvPicPr>
        <p:blipFill>
          <a:blip r:embed="rId3"/>
          <a:stretch>
            <a:fillRect/>
          </a:stretch>
        </p:blipFill>
        <p:spPr>
          <a:xfrm>
            <a:off x="754610" y="1384281"/>
            <a:ext cx="5141633" cy="5249981"/>
          </a:xfrm>
          <a:prstGeom prst="rect">
            <a:avLst/>
          </a:prstGeom>
        </p:spPr>
      </p:pic>
      <p:sp>
        <p:nvSpPr>
          <p:cNvPr id="6" name="Rectangle 5">
            <a:extLst>
              <a:ext uri="{FF2B5EF4-FFF2-40B4-BE49-F238E27FC236}">
                <a16:creationId xmlns:a16="http://schemas.microsoft.com/office/drawing/2014/main" id="{86EE14C9-498B-D149-9FE4-485D2EB4E454}"/>
              </a:ext>
            </a:extLst>
          </p:cNvPr>
          <p:cNvSpPr/>
          <p:nvPr/>
        </p:nvSpPr>
        <p:spPr>
          <a:xfrm>
            <a:off x="6295759" y="2103989"/>
            <a:ext cx="5284381" cy="3216759"/>
          </a:xfrm>
          <a:prstGeom prst="rect">
            <a:avLst/>
          </a:prstGeom>
          <a:noFill/>
          <a:ln w="5715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1C11962-39E9-0E6C-3928-5DB9BC2F4E72}"/>
              </a:ext>
            </a:extLst>
          </p:cNvPr>
          <p:cNvSpPr/>
          <p:nvPr/>
        </p:nvSpPr>
        <p:spPr>
          <a:xfrm>
            <a:off x="611862" y="1206154"/>
            <a:ext cx="5284381" cy="5428108"/>
          </a:xfrm>
          <a:prstGeom prst="rect">
            <a:avLst/>
          </a:prstGeom>
          <a:noFill/>
          <a:ln w="5715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11FB10C-95D5-F4ED-1E48-8745A91E6692}"/>
              </a:ext>
            </a:extLst>
          </p:cNvPr>
          <p:cNvSpPr txBox="1"/>
          <p:nvPr/>
        </p:nvSpPr>
        <p:spPr>
          <a:xfrm>
            <a:off x="6550255" y="2198756"/>
            <a:ext cx="4546600" cy="2677656"/>
          </a:xfrm>
          <a:prstGeom prst="rect">
            <a:avLst/>
          </a:prstGeom>
          <a:noFill/>
        </p:spPr>
        <p:txBody>
          <a:bodyPr wrap="square" lIns="91440" tIns="45720" rIns="91440" bIns="45720" rtlCol="0" anchor="t">
            <a:spAutoFit/>
          </a:bodyPr>
          <a:lstStyle/>
          <a:p>
            <a:pPr algn="just"/>
            <a:r>
              <a:rPr lang="en-US" sz="1400" err="1"/>
              <a:t>eSMART</a:t>
            </a:r>
            <a:r>
              <a:rPr lang="en-US" sz="1400"/>
              <a:t> provides data for </a:t>
            </a:r>
            <a:r>
              <a:rPr lang="en-US" sz="1400" err="1"/>
              <a:t>eStar</a:t>
            </a:r>
            <a:r>
              <a:rPr lang="en-US" sz="1400"/>
              <a:t> study set-up, including the routing of research related patient care charges. </a:t>
            </a:r>
            <a:r>
              <a:rPr lang="en-US" sz="1400" b="1" err="1">
                <a:solidFill>
                  <a:schemeClr val="tx2">
                    <a:lumMod val="75000"/>
                    <a:lumOff val="25000"/>
                  </a:schemeClr>
                </a:solidFill>
              </a:rPr>
              <a:t>eSMART</a:t>
            </a:r>
            <a:r>
              <a:rPr lang="en-US" sz="1400" b="1">
                <a:solidFill>
                  <a:schemeClr val="tx2">
                    <a:lumMod val="75000"/>
                    <a:lumOff val="25000"/>
                  </a:schemeClr>
                </a:solidFill>
              </a:rPr>
              <a:t> is a separate system from the DISCOVR-e study submission system and not managed by the VUMC HRPP</a:t>
            </a:r>
            <a:r>
              <a:rPr lang="en-US" sz="1400"/>
              <a:t>.</a:t>
            </a:r>
            <a:r>
              <a:rPr lang="en-US" sz="1400" b="1"/>
              <a:t> Contact Clinical Research Fiscal Support Services at </a:t>
            </a:r>
            <a:r>
              <a:rPr lang="en-US" sz="1400" b="1">
                <a:hlinkClick r:id="rId4"/>
              </a:rPr>
              <a:t>crfss@vumc.org</a:t>
            </a:r>
            <a:endParaRPr lang="en-US" sz="1400" b="1"/>
          </a:p>
          <a:p>
            <a:pPr algn="just"/>
            <a:endParaRPr lang="en-US" sz="1400"/>
          </a:p>
          <a:p>
            <a:endParaRPr lang="en-US" sz="1400" b="1"/>
          </a:p>
          <a:p>
            <a:r>
              <a:rPr lang="en-US" sz="1400" b="1"/>
              <a:t>Note: Training resources and user manuals for </a:t>
            </a:r>
            <a:r>
              <a:rPr lang="en-US" sz="1400" b="1" err="1"/>
              <a:t>eSMART</a:t>
            </a:r>
            <a:r>
              <a:rPr lang="en-US" sz="1400" b="1"/>
              <a:t> applications can be found in </a:t>
            </a:r>
            <a:r>
              <a:rPr lang="en-US" sz="1400" b="1" err="1">
                <a:hlinkClick r:id="rId5"/>
              </a:rPr>
              <a:t>StarBRITE</a:t>
            </a:r>
            <a:r>
              <a:rPr lang="en-US" sz="1400" b="1"/>
              <a:t>. If you need further assistance, please contact Clinical Research Fiscal Support Services at </a:t>
            </a:r>
            <a:r>
              <a:rPr lang="en-US" sz="1400" b="1">
                <a:hlinkClick r:id="rId4"/>
              </a:rPr>
              <a:t>crfss@vumc.org</a:t>
            </a:r>
            <a:endParaRPr lang="en-US" sz="1400"/>
          </a:p>
        </p:txBody>
      </p:sp>
      <p:sp>
        <p:nvSpPr>
          <p:cNvPr id="4" name="Rectangle: Rounded Corners 3">
            <a:extLst>
              <a:ext uri="{FF2B5EF4-FFF2-40B4-BE49-F238E27FC236}">
                <a16:creationId xmlns:a16="http://schemas.microsoft.com/office/drawing/2014/main" id="{F60FC7FE-17A7-F686-5976-DFFB06DACE9D}"/>
              </a:ext>
            </a:extLst>
          </p:cNvPr>
          <p:cNvSpPr/>
          <p:nvPr/>
        </p:nvSpPr>
        <p:spPr>
          <a:xfrm>
            <a:off x="754610" y="5456583"/>
            <a:ext cx="4195077" cy="53671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3E61FEE-845A-93A5-24FB-0D36A5ED10D9}"/>
              </a:ext>
            </a:extLst>
          </p:cNvPr>
          <p:cNvSpPr/>
          <p:nvPr/>
        </p:nvSpPr>
        <p:spPr>
          <a:xfrm>
            <a:off x="754610" y="2120348"/>
            <a:ext cx="2247008" cy="53671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Brace 8">
            <a:extLst>
              <a:ext uri="{FF2B5EF4-FFF2-40B4-BE49-F238E27FC236}">
                <a16:creationId xmlns:a16="http://schemas.microsoft.com/office/drawing/2014/main" id="{6176653E-E5DC-37B5-428E-B82D337A601C}"/>
              </a:ext>
            </a:extLst>
          </p:cNvPr>
          <p:cNvSpPr/>
          <p:nvPr/>
        </p:nvSpPr>
        <p:spPr>
          <a:xfrm>
            <a:off x="5317435" y="2388704"/>
            <a:ext cx="1481298" cy="2623926"/>
          </a:xfrm>
          <a:prstGeom prst="rightBrace">
            <a:avLst/>
          </a:prstGeom>
          <a:ln w="5715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29492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54458F-A3D0-4138-B19F-0AE0D39B7BD0}"/>
              </a:ext>
            </a:extLst>
          </p:cNvPr>
          <p:cNvPicPr>
            <a:picLocks noChangeAspect="1"/>
          </p:cNvPicPr>
          <p:nvPr/>
        </p:nvPicPr>
        <p:blipFill>
          <a:blip r:embed="rId2"/>
          <a:stretch>
            <a:fillRect/>
          </a:stretch>
        </p:blipFill>
        <p:spPr>
          <a:xfrm>
            <a:off x="2859015" y="1236133"/>
            <a:ext cx="7841205" cy="4639379"/>
          </a:xfrm>
          <a:prstGeom prst="rect">
            <a:avLst/>
          </a:prstGeom>
        </p:spPr>
      </p:pic>
      <p:sp>
        <p:nvSpPr>
          <p:cNvPr id="3" name="TextBox 2">
            <a:extLst>
              <a:ext uri="{FF2B5EF4-FFF2-40B4-BE49-F238E27FC236}">
                <a16:creationId xmlns:a16="http://schemas.microsoft.com/office/drawing/2014/main" id="{1115669A-B399-C197-72F7-425C62E6F188}"/>
              </a:ext>
            </a:extLst>
          </p:cNvPr>
          <p:cNvSpPr txBox="1"/>
          <p:nvPr/>
        </p:nvSpPr>
        <p:spPr>
          <a:xfrm>
            <a:off x="2683933" y="262760"/>
            <a:ext cx="8016287" cy="461665"/>
          </a:xfrm>
          <a:prstGeom prst="rect">
            <a:avLst/>
          </a:prstGeom>
          <a:noFill/>
        </p:spPr>
        <p:txBody>
          <a:bodyPr wrap="square">
            <a:spAutoFit/>
          </a:bodyPr>
          <a:lstStyle/>
          <a:p>
            <a:pPr algn="ctr"/>
            <a:r>
              <a:rPr lang="en-US" sz="2400" b="1">
                <a:solidFill>
                  <a:schemeClr val="tx2">
                    <a:lumMod val="75000"/>
                    <a:lumOff val="25000"/>
                  </a:schemeClr>
                </a:solidFill>
              </a:rPr>
              <a:t>CREATE NEW STUDY - MAIN TAB</a:t>
            </a:r>
          </a:p>
        </p:txBody>
      </p:sp>
      <p:sp>
        <p:nvSpPr>
          <p:cNvPr id="4" name="Rectangle 3">
            <a:extLst>
              <a:ext uri="{FF2B5EF4-FFF2-40B4-BE49-F238E27FC236}">
                <a16:creationId xmlns:a16="http://schemas.microsoft.com/office/drawing/2014/main" id="{85ACD1EC-C61D-988C-EE74-1DC772761051}"/>
              </a:ext>
            </a:extLst>
          </p:cNvPr>
          <p:cNvSpPr/>
          <p:nvPr/>
        </p:nvSpPr>
        <p:spPr>
          <a:xfrm>
            <a:off x="2859015" y="1236133"/>
            <a:ext cx="7841205" cy="4639379"/>
          </a:xfrm>
          <a:prstGeom prst="rect">
            <a:avLst/>
          </a:prstGeom>
          <a:noFill/>
          <a:ln w="5715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96DB45B-A9EF-337B-431C-F43E91A2EB8D}"/>
              </a:ext>
            </a:extLst>
          </p:cNvPr>
          <p:cNvSpPr txBox="1"/>
          <p:nvPr/>
        </p:nvSpPr>
        <p:spPr>
          <a:xfrm>
            <a:off x="347133" y="939799"/>
            <a:ext cx="2147947" cy="5016758"/>
          </a:xfrm>
          <a:prstGeom prst="rect">
            <a:avLst/>
          </a:prstGeom>
          <a:noFill/>
        </p:spPr>
        <p:txBody>
          <a:bodyPr wrap="square" rtlCol="0">
            <a:spAutoFit/>
          </a:bodyPr>
          <a:lstStyle/>
          <a:p>
            <a:r>
              <a:rPr lang="en-US" sz="1600"/>
              <a:t>Complete study title to align with title on the protocol.</a:t>
            </a:r>
          </a:p>
          <a:p>
            <a:endParaRPr lang="en-US" sz="1600"/>
          </a:p>
          <a:p>
            <a:r>
              <a:rPr lang="en-US" sz="1600"/>
              <a:t>Fill in PI, SC fields as applicable including Primary Employer field.</a:t>
            </a:r>
          </a:p>
          <a:p>
            <a:endParaRPr lang="en-US" sz="1600"/>
          </a:p>
          <a:p>
            <a:r>
              <a:rPr lang="en-US" sz="1600"/>
              <a:t>Division Chief/Department Chair field is a required field. As a reminder, the submission will not move to the VUMC HRPP global inbox until the PI &amp; Division Chief/Department Chair signs-off.</a:t>
            </a:r>
          </a:p>
        </p:txBody>
      </p:sp>
      <p:sp>
        <p:nvSpPr>
          <p:cNvPr id="6" name="Rectangle 5">
            <a:extLst>
              <a:ext uri="{FF2B5EF4-FFF2-40B4-BE49-F238E27FC236}">
                <a16:creationId xmlns:a16="http://schemas.microsoft.com/office/drawing/2014/main" id="{2A2AC44F-5F72-D523-0FB7-30BF96D36CA6}"/>
              </a:ext>
            </a:extLst>
          </p:cNvPr>
          <p:cNvSpPr/>
          <p:nvPr/>
        </p:nvSpPr>
        <p:spPr>
          <a:xfrm>
            <a:off x="196765" y="724425"/>
            <a:ext cx="2487168" cy="5870815"/>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7488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140D3-7B78-F5A8-1D08-4DFA31FF17B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B06E92-4940-A3D9-3618-EF3B7481586A}"/>
              </a:ext>
            </a:extLst>
          </p:cNvPr>
          <p:cNvSpPr txBox="1"/>
          <p:nvPr/>
        </p:nvSpPr>
        <p:spPr>
          <a:xfrm>
            <a:off x="282962" y="303796"/>
            <a:ext cx="10407336" cy="492443"/>
          </a:xfrm>
          <a:prstGeom prst="rect">
            <a:avLst/>
          </a:prstGeom>
          <a:noFill/>
        </p:spPr>
        <p:txBody>
          <a:bodyPr wrap="square">
            <a:spAutoFit/>
          </a:bodyPr>
          <a:lstStyle/>
          <a:p>
            <a:pPr algn="ctr"/>
            <a:r>
              <a:rPr lang="en-US" sz="2600" b="1">
                <a:solidFill>
                  <a:schemeClr val="tx2">
                    <a:lumMod val="75000"/>
                    <a:lumOff val="25000"/>
                  </a:schemeClr>
                </a:solidFill>
              </a:rPr>
              <a:t>Begin as you normally would and complete all tabs</a:t>
            </a:r>
          </a:p>
        </p:txBody>
      </p:sp>
      <p:sp>
        <p:nvSpPr>
          <p:cNvPr id="6" name="TextBox 5">
            <a:extLst>
              <a:ext uri="{FF2B5EF4-FFF2-40B4-BE49-F238E27FC236}">
                <a16:creationId xmlns:a16="http://schemas.microsoft.com/office/drawing/2014/main" id="{743EB953-0294-C472-E30F-8D56E765BC08}"/>
              </a:ext>
            </a:extLst>
          </p:cNvPr>
          <p:cNvSpPr txBox="1"/>
          <p:nvPr/>
        </p:nvSpPr>
        <p:spPr>
          <a:xfrm>
            <a:off x="2286000" y="1982213"/>
            <a:ext cx="6197600" cy="4247317"/>
          </a:xfrm>
          <a:prstGeom prst="rect">
            <a:avLst/>
          </a:prstGeom>
          <a:noFill/>
        </p:spPr>
        <p:txBody>
          <a:bodyPr wrap="square" rtlCol="0">
            <a:spAutoFit/>
          </a:bodyPr>
          <a:lstStyle/>
          <a:p>
            <a:pPr algn="ctr"/>
            <a:r>
              <a:rPr lang="en-US" sz="2000"/>
              <a:t>Important Notes when ceding to an External IRB</a:t>
            </a:r>
          </a:p>
          <a:p>
            <a:endParaRPr lang="en-US"/>
          </a:p>
          <a:p>
            <a:pPr marL="285750" indent="-285750">
              <a:buFont typeface="Arial" panose="020B0604020202020204" pitchFamily="34" charset="0"/>
              <a:buChar char="•"/>
            </a:pPr>
            <a:r>
              <a:rPr lang="en-US"/>
              <a:t>All fields in the </a:t>
            </a:r>
            <a:r>
              <a:rPr lang="en-US" b="1">
                <a:solidFill>
                  <a:schemeClr val="tx2">
                    <a:lumMod val="75000"/>
                    <a:lumOff val="25000"/>
                  </a:schemeClr>
                </a:solidFill>
              </a:rPr>
              <a:t>KSP tab</a:t>
            </a:r>
            <a:r>
              <a:rPr lang="en-US"/>
              <a:t> must be completed.</a:t>
            </a:r>
          </a:p>
          <a:p>
            <a:endParaRPr lang="en-US"/>
          </a:p>
          <a:p>
            <a:pPr marL="285750" indent="-285750">
              <a:buFont typeface="Arial" panose="020B0604020202020204" pitchFamily="34" charset="0"/>
              <a:buChar char="•"/>
            </a:pPr>
            <a:r>
              <a:rPr lang="en-US"/>
              <a:t>The</a:t>
            </a:r>
            <a:r>
              <a:rPr lang="en-US" b="1">
                <a:solidFill>
                  <a:schemeClr val="tx2">
                    <a:lumMod val="75000"/>
                    <a:lumOff val="25000"/>
                  </a:schemeClr>
                </a:solidFill>
              </a:rPr>
              <a:t> Funding/Support tab </a:t>
            </a:r>
            <a:r>
              <a:rPr lang="en-US"/>
              <a:t>requires a </a:t>
            </a:r>
            <a:r>
              <a:rPr lang="en-US" err="1"/>
              <a:t>Worktag</a:t>
            </a:r>
            <a:r>
              <a:rPr lang="en-US"/>
              <a:t> number. If the study is not federally funded, contact the </a:t>
            </a:r>
            <a:r>
              <a:rPr lang="en-US" err="1"/>
              <a:t>sIRB</a:t>
            </a:r>
            <a:r>
              <a:rPr lang="en-US"/>
              <a:t> manager/team.</a:t>
            </a:r>
          </a:p>
          <a:p>
            <a:endParaRPr lang="en-US"/>
          </a:p>
          <a:p>
            <a:pPr marL="285750" indent="-285750">
              <a:buFont typeface="Arial" panose="020B0604020202020204" pitchFamily="34" charset="0"/>
              <a:buChar char="•"/>
            </a:pPr>
            <a:r>
              <a:rPr lang="en-US"/>
              <a:t>The </a:t>
            </a:r>
            <a:r>
              <a:rPr lang="en-US" b="1">
                <a:solidFill>
                  <a:schemeClr val="tx2">
                    <a:lumMod val="75000"/>
                    <a:lumOff val="25000"/>
                  </a:schemeClr>
                </a:solidFill>
              </a:rPr>
              <a:t>Performance Sites tab</a:t>
            </a:r>
            <a:r>
              <a:rPr lang="en-US"/>
              <a:t> requires  providing location of research if research activities occur outside 21</a:t>
            </a:r>
            <a:r>
              <a:rPr lang="en-US" baseline="30000"/>
              <a:t>st</a:t>
            </a:r>
            <a:r>
              <a:rPr lang="en-US"/>
              <a:t> Avenue campus to ensure the site is an approved research site. The rest of the tab should be left blank.</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A new </a:t>
            </a:r>
            <a:r>
              <a:rPr lang="en-US" b="1">
                <a:solidFill>
                  <a:schemeClr val="tx2">
                    <a:lumMod val="75000"/>
                    <a:lumOff val="25000"/>
                  </a:schemeClr>
                </a:solidFill>
              </a:rPr>
              <a:t>AI Usage tab </a:t>
            </a:r>
            <a:r>
              <a:rPr lang="en-US"/>
              <a:t>requires confirmation regarding the use of AI.</a:t>
            </a:r>
          </a:p>
        </p:txBody>
      </p:sp>
      <p:sp>
        <p:nvSpPr>
          <p:cNvPr id="7" name="Rectangle 6">
            <a:extLst>
              <a:ext uri="{FF2B5EF4-FFF2-40B4-BE49-F238E27FC236}">
                <a16:creationId xmlns:a16="http://schemas.microsoft.com/office/drawing/2014/main" id="{330C0C93-296B-2182-F1E3-407FA33E5DC9}"/>
              </a:ext>
            </a:extLst>
          </p:cNvPr>
          <p:cNvSpPr/>
          <p:nvPr/>
        </p:nvSpPr>
        <p:spPr>
          <a:xfrm>
            <a:off x="1278467" y="1281202"/>
            <a:ext cx="8051800" cy="36965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8" name="Arrow: Curved Left 7">
            <a:extLst>
              <a:ext uri="{FF2B5EF4-FFF2-40B4-BE49-F238E27FC236}">
                <a16:creationId xmlns:a16="http://schemas.microsoft.com/office/drawing/2014/main" id="{60019DA2-F32A-B437-8CC1-AC3B02E2B1EC}"/>
              </a:ext>
            </a:extLst>
          </p:cNvPr>
          <p:cNvSpPr/>
          <p:nvPr/>
        </p:nvSpPr>
        <p:spPr>
          <a:xfrm>
            <a:off x="9575801" y="406084"/>
            <a:ext cx="2228995" cy="1348189"/>
          </a:xfrm>
          <a:prstGeom prst="curvedLeftArrow">
            <a:avLst/>
          </a:prstGeom>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Rectangle 1">
            <a:extLst>
              <a:ext uri="{FF2B5EF4-FFF2-40B4-BE49-F238E27FC236}">
                <a16:creationId xmlns:a16="http://schemas.microsoft.com/office/drawing/2014/main" id="{0AEAFF57-F31B-9466-8ACE-113BC43982F9}"/>
              </a:ext>
            </a:extLst>
          </p:cNvPr>
          <p:cNvSpPr/>
          <p:nvPr/>
        </p:nvSpPr>
        <p:spPr>
          <a:xfrm>
            <a:off x="1429697" y="1866806"/>
            <a:ext cx="7797800" cy="4755131"/>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9AECFAF-9D0B-B0E0-CB85-674B8AA7D38A}"/>
              </a:ext>
            </a:extLst>
          </p:cNvPr>
          <p:cNvPicPr>
            <a:picLocks noChangeAspect="1"/>
          </p:cNvPicPr>
          <p:nvPr/>
        </p:nvPicPr>
        <p:blipFill>
          <a:blip r:embed="rId2"/>
          <a:stretch>
            <a:fillRect/>
          </a:stretch>
        </p:blipFill>
        <p:spPr>
          <a:xfrm>
            <a:off x="2003477" y="1305993"/>
            <a:ext cx="6400382" cy="320068"/>
          </a:xfrm>
          <a:prstGeom prst="rect">
            <a:avLst/>
          </a:prstGeom>
        </p:spPr>
      </p:pic>
    </p:spTree>
    <p:extLst>
      <p:ext uri="{BB962C8B-B14F-4D97-AF65-F5344CB8AC3E}">
        <p14:creationId xmlns:p14="http://schemas.microsoft.com/office/powerpoint/2010/main" val="3065413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DCF826-DB47-F314-C277-8D497A0D555B}"/>
              </a:ext>
            </a:extLst>
          </p:cNvPr>
          <p:cNvPicPr>
            <a:picLocks noChangeAspect="1"/>
          </p:cNvPicPr>
          <p:nvPr/>
        </p:nvPicPr>
        <p:blipFill>
          <a:blip r:embed="rId2"/>
          <a:stretch>
            <a:fillRect/>
          </a:stretch>
        </p:blipFill>
        <p:spPr>
          <a:xfrm>
            <a:off x="2091447" y="1592670"/>
            <a:ext cx="9866294" cy="3838805"/>
          </a:xfrm>
          <a:prstGeom prst="rect">
            <a:avLst/>
          </a:prstGeom>
        </p:spPr>
      </p:pic>
      <p:sp>
        <p:nvSpPr>
          <p:cNvPr id="5" name="Rectangle 4">
            <a:extLst>
              <a:ext uri="{FF2B5EF4-FFF2-40B4-BE49-F238E27FC236}">
                <a16:creationId xmlns:a16="http://schemas.microsoft.com/office/drawing/2014/main" id="{EEF1AC1B-EA95-B3CE-3526-F8896316A985}"/>
              </a:ext>
            </a:extLst>
          </p:cNvPr>
          <p:cNvSpPr/>
          <p:nvPr/>
        </p:nvSpPr>
        <p:spPr>
          <a:xfrm>
            <a:off x="2091447" y="1592670"/>
            <a:ext cx="9941064" cy="4438394"/>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0FF3D4F-40C3-EB5E-D18B-B3BC6DDBFAD9}"/>
              </a:ext>
            </a:extLst>
          </p:cNvPr>
          <p:cNvSpPr txBox="1"/>
          <p:nvPr/>
        </p:nvSpPr>
        <p:spPr>
          <a:xfrm>
            <a:off x="186921" y="533875"/>
            <a:ext cx="1751608" cy="5940088"/>
          </a:xfrm>
          <a:prstGeom prst="rect">
            <a:avLst/>
          </a:prstGeom>
          <a:noFill/>
        </p:spPr>
        <p:txBody>
          <a:bodyPr wrap="square" rtlCol="0">
            <a:spAutoFit/>
          </a:bodyPr>
          <a:lstStyle/>
          <a:p>
            <a:r>
              <a:rPr lang="en-US" sz="1400" b="1"/>
              <a:t>Important Notes:</a:t>
            </a:r>
          </a:p>
          <a:p>
            <a:endParaRPr lang="en-US" sz="1400"/>
          </a:p>
          <a:p>
            <a:r>
              <a:rPr lang="en-US" sz="1400"/>
              <a:t>All fields must be completed on the KSP tab.</a:t>
            </a:r>
          </a:p>
          <a:p>
            <a:endParaRPr lang="en-US" sz="1400"/>
          </a:p>
          <a:p>
            <a:r>
              <a:rPr lang="en-US" sz="1400"/>
              <a:t>Primary Employer field verifies if all KSP are paid VUMC employees. </a:t>
            </a:r>
          </a:p>
          <a:p>
            <a:endParaRPr lang="en-US" sz="1400"/>
          </a:p>
          <a:p>
            <a:r>
              <a:rPr lang="en-US" sz="1400" b="1"/>
              <a:t>PI and Study Coordinator</a:t>
            </a:r>
            <a:r>
              <a:rPr lang="en-US" sz="1400"/>
              <a:t> are required to complete </a:t>
            </a:r>
            <a:r>
              <a:rPr lang="en-US" sz="1400" b="1"/>
              <a:t>Human Subjects training </a:t>
            </a:r>
            <a:r>
              <a:rPr lang="en-US" sz="1400"/>
              <a:t>&amp; </a:t>
            </a:r>
            <a:r>
              <a:rPr lang="en-US" sz="1400" b="1" err="1"/>
              <a:t>sIRB</a:t>
            </a:r>
            <a:r>
              <a:rPr lang="en-US" sz="1400" b="1"/>
              <a:t> training when submitting a </a:t>
            </a:r>
            <a:r>
              <a:rPr lang="en-US" sz="1400" b="1" err="1"/>
              <a:t>sIRB</a:t>
            </a:r>
            <a:r>
              <a:rPr lang="en-US" sz="1400" b="1"/>
              <a:t> submission</a:t>
            </a:r>
            <a:r>
              <a:rPr lang="en-US" sz="1400"/>
              <a:t>.</a:t>
            </a:r>
          </a:p>
          <a:p>
            <a:endParaRPr lang="en-US" sz="1400"/>
          </a:p>
          <a:p>
            <a:r>
              <a:rPr lang="en-US" sz="1400" b="1"/>
              <a:t>All KSP </a:t>
            </a:r>
            <a:r>
              <a:rPr lang="en-US" sz="1400"/>
              <a:t>required to complete </a:t>
            </a:r>
            <a:r>
              <a:rPr lang="en-US" sz="1400" b="1"/>
              <a:t>Human Subjects training, </a:t>
            </a:r>
            <a:r>
              <a:rPr lang="en-US" sz="1400"/>
              <a:t>and, when applicable, </a:t>
            </a:r>
            <a:r>
              <a:rPr lang="en-US" sz="1400" b="1"/>
              <a:t>GCP training</a:t>
            </a:r>
            <a:r>
              <a:rPr lang="en-US" sz="1600" b="1"/>
              <a:t>.</a:t>
            </a:r>
          </a:p>
        </p:txBody>
      </p:sp>
      <p:sp>
        <p:nvSpPr>
          <p:cNvPr id="8" name="TextBox 7">
            <a:extLst>
              <a:ext uri="{FF2B5EF4-FFF2-40B4-BE49-F238E27FC236}">
                <a16:creationId xmlns:a16="http://schemas.microsoft.com/office/drawing/2014/main" id="{FAA687D9-182B-52C7-5BFC-44CCFCA5FDDF}"/>
              </a:ext>
            </a:extLst>
          </p:cNvPr>
          <p:cNvSpPr txBox="1"/>
          <p:nvPr/>
        </p:nvSpPr>
        <p:spPr>
          <a:xfrm>
            <a:off x="2166218" y="243191"/>
            <a:ext cx="9127596" cy="584775"/>
          </a:xfrm>
          <a:prstGeom prst="rect">
            <a:avLst/>
          </a:prstGeom>
          <a:noFill/>
        </p:spPr>
        <p:txBody>
          <a:bodyPr wrap="square" rtlCol="0">
            <a:spAutoFit/>
          </a:bodyPr>
          <a:lstStyle/>
          <a:p>
            <a:pPr algn="ctr"/>
            <a:r>
              <a:rPr lang="en-US" sz="3200" b="1">
                <a:solidFill>
                  <a:schemeClr val="tx2">
                    <a:lumMod val="75000"/>
                    <a:lumOff val="25000"/>
                  </a:schemeClr>
                </a:solidFill>
              </a:rPr>
              <a:t>COMPLETING THE KSP TAB</a:t>
            </a:r>
          </a:p>
        </p:txBody>
      </p:sp>
      <p:sp>
        <p:nvSpPr>
          <p:cNvPr id="3" name="Rectangle 2">
            <a:extLst>
              <a:ext uri="{FF2B5EF4-FFF2-40B4-BE49-F238E27FC236}">
                <a16:creationId xmlns:a16="http://schemas.microsoft.com/office/drawing/2014/main" id="{D50C8A16-B572-97FB-E854-7B63A0B6BC76}"/>
              </a:ext>
            </a:extLst>
          </p:cNvPr>
          <p:cNvSpPr/>
          <p:nvPr/>
        </p:nvSpPr>
        <p:spPr>
          <a:xfrm>
            <a:off x="128017" y="388533"/>
            <a:ext cx="1810512" cy="5935592"/>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0292414-A202-F8AB-2D74-D6679CAF34B1}"/>
              </a:ext>
            </a:extLst>
          </p:cNvPr>
          <p:cNvPicPr>
            <a:picLocks noChangeAspect="1"/>
          </p:cNvPicPr>
          <p:nvPr/>
        </p:nvPicPr>
        <p:blipFill>
          <a:blip r:embed="rId3"/>
          <a:stretch>
            <a:fillRect/>
          </a:stretch>
        </p:blipFill>
        <p:spPr>
          <a:xfrm>
            <a:off x="2419910" y="865384"/>
            <a:ext cx="8449978" cy="584774"/>
          </a:xfrm>
          <a:prstGeom prst="rect">
            <a:avLst/>
          </a:prstGeom>
        </p:spPr>
      </p:pic>
    </p:spTree>
    <p:extLst>
      <p:ext uri="{BB962C8B-B14F-4D97-AF65-F5344CB8AC3E}">
        <p14:creationId xmlns:p14="http://schemas.microsoft.com/office/powerpoint/2010/main" val="2851178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04A5F8-E19A-0A7A-8059-B0FA3BB1C954}"/>
              </a:ext>
            </a:extLst>
          </p:cNvPr>
          <p:cNvPicPr>
            <a:picLocks noChangeAspect="1"/>
          </p:cNvPicPr>
          <p:nvPr/>
        </p:nvPicPr>
        <p:blipFill>
          <a:blip r:embed="rId2"/>
          <a:stretch>
            <a:fillRect/>
          </a:stretch>
        </p:blipFill>
        <p:spPr>
          <a:xfrm>
            <a:off x="3123937" y="914400"/>
            <a:ext cx="8359129" cy="5752214"/>
          </a:xfrm>
          <a:prstGeom prst="rect">
            <a:avLst/>
          </a:prstGeom>
        </p:spPr>
      </p:pic>
      <p:sp>
        <p:nvSpPr>
          <p:cNvPr id="5" name="TextBox 4">
            <a:extLst>
              <a:ext uri="{FF2B5EF4-FFF2-40B4-BE49-F238E27FC236}">
                <a16:creationId xmlns:a16="http://schemas.microsoft.com/office/drawing/2014/main" id="{7515921A-7C28-ED42-C1E6-7DD0298BE544}"/>
              </a:ext>
            </a:extLst>
          </p:cNvPr>
          <p:cNvSpPr txBox="1"/>
          <p:nvPr/>
        </p:nvSpPr>
        <p:spPr>
          <a:xfrm>
            <a:off x="2166218" y="243191"/>
            <a:ext cx="9127596" cy="584775"/>
          </a:xfrm>
          <a:prstGeom prst="rect">
            <a:avLst/>
          </a:prstGeom>
          <a:noFill/>
        </p:spPr>
        <p:txBody>
          <a:bodyPr wrap="square" rtlCol="0">
            <a:spAutoFit/>
          </a:bodyPr>
          <a:lstStyle/>
          <a:p>
            <a:pPr algn="ctr"/>
            <a:r>
              <a:rPr lang="en-US" sz="3200" b="1">
                <a:solidFill>
                  <a:schemeClr val="tx2">
                    <a:lumMod val="75000"/>
                    <a:lumOff val="25000"/>
                  </a:schemeClr>
                </a:solidFill>
              </a:rPr>
              <a:t>COMPLETING THE FUNDING TAB</a:t>
            </a:r>
          </a:p>
        </p:txBody>
      </p:sp>
      <p:sp>
        <p:nvSpPr>
          <p:cNvPr id="7" name="TextBox 6">
            <a:extLst>
              <a:ext uri="{FF2B5EF4-FFF2-40B4-BE49-F238E27FC236}">
                <a16:creationId xmlns:a16="http://schemas.microsoft.com/office/drawing/2014/main" id="{D99A1375-6DE1-F8F0-B8AF-DD4EFE22830B}"/>
              </a:ext>
            </a:extLst>
          </p:cNvPr>
          <p:cNvSpPr txBox="1"/>
          <p:nvPr/>
        </p:nvSpPr>
        <p:spPr>
          <a:xfrm>
            <a:off x="348632" y="1176647"/>
            <a:ext cx="2238925" cy="4801314"/>
          </a:xfrm>
          <a:prstGeom prst="rect">
            <a:avLst/>
          </a:prstGeom>
          <a:noFill/>
        </p:spPr>
        <p:txBody>
          <a:bodyPr wrap="square">
            <a:spAutoFit/>
          </a:bodyPr>
          <a:lstStyle/>
          <a:p>
            <a:r>
              <a:rPr lang="en-US" sz="1600" dirty="0"/>
              <a:t>Important Notes:</a:t>
            </a:r>
          </a:p>
          <a:p>
            <a:endParaRPr lang="en-US" sz="1600" dirty="0"/>
          </a:p>
          <a:p>
            <a:r>
              <a:rPr lang="en-US" sz="1600" b="1" dirty="0"/>
              <a:t>Import</a:t>
            </a:r>
            <a:r>
              <a:rPr lang="en-US" sz="1600" dirty="0"/>
              <a:t> the funding from  PEER if available. Otherwise, complete manually by adding funding type, source, and contract/grant#.</a:t>
            </a:r>
          </a:p>
          <a:p>
            <a:endParaRPr lang="en-US" sz="1600" dirty="0"/>
          </a:p>
          <a:p>
            <a:r>
              <a:rPr lang="en-US" sz="1600" dirty="0"/>
              <a:t>For ceded submissions, if the source of funding is not federal, contact the </a:t>
            </a:r>
            <a:r>
              <a:rPr lang="en-US" sz="1600" dirty="0">
                <a:hlinkClick r:id="rId3"/>
              </a:rPr>
              <a:t>singleirb@vumc.org</a:t>
            </a:r>
            <a:r>
              <a:rPr lang="en-US" sz="1600" dirty="0"/>
              <a:t> to discuss.</a:t>
            </a:r>
          </a:p>
          <a:p>
            <a:endParaRPr lang="en-US" sz="1600" dirty="0"/>
          </a:p>
          <a:p>
            <a:r>
              <a:rPr lang="en-US" sz="1600" dirty="0"/>
              <a:t>A VUMC </a:t>
            </a:r>
            <a:r>
              <a:rPr lang="en-US" sz="1600" b="1" dirty="0" err="1"/>
              <a:t>Worktag</a:t>
            </a:r>
            <a:r>
              <a:rPr lang="en-US" sz="1600" dirty="0"/>
              <a:t> number is required.</a:t>
            </a:r>
          </a:p>
          <a:p>
            <a:endParaRPr lang="en-US" dirty="0"/>
          </a:p>
        </p:txBody>
      </p:sp>
      <p:sp>
        <p:nvSpPr>
          <p:cNvPr id="8" name="Rectangle 7">
            <a:extLst>
              <a:ext uri="{FF2B5EF4-FFF2-40B4-BE49-F238E27FC236}">
                <a16:creationId xmlns:a16="http://schemas.microsoft.com/office/drawing/2014/main" id="{981EB41B-421D-8E38-CFAE-941702DF28E6}"/>
              </a:ext>
            </a:extLst>
          </p:cNvPr>
          <p:cNvSpPr/>
          <p:nvPr/>
        </p:nvSpPr>
        <p:spPr>
          <a:xfrm>
            <a:off x="136187" y="827966"/>
            <a:ext cx="2451370" cy="5838648"/>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15F807F-E3A7-F447-9356-21ECBC86ECAC}"/>
              </a:ext>
            </a:extLst>
          </p:cNvPr>
          <p:cNvSpPr/>
          <p:nvPr/>
        </p:nvSpPr>
        <p:spPr>
          <a:xfrm>
            <a:off x="4021667" y="1498600"/>
            <a:ext cx="1058333" cy="24553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8647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58176E-7910-AFC6-BDE9-461A493015E9}"/>
              </a:ext>
            </a:extLst>
          </p:cNvPr>
          <p:cNvSpPr/>
          <p:nvPr/>
        </p:nvSpPr>
        <p:spPr>
          <a:xfrm>
            <a:off x="298196" y="950976"/>
            <a:ext cx="2487168" cy="5503714"/>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0125D76-776B-0612-C726-8CF5A150AF72}"/>
              </a:ext>
            </a:extLst>
          </p:cNvPr>
          <p:cNvPicPr>
            <a:picLocks noChangeAspect="1"/>
          </p:cNvPicPr>
          <p:nvPr/>
        </p:nvPicPr>
        <p:blipFill>
          <a:blip r:embed="rId3"/>
          <a:stretch>
            <a:fillRect/>
          </a:stretch>
        </p:blipFill>
        <p:spPr>
          <a:xfrm>
            <a:off x="3733799" y="786270"/>
            <a:ext cx="7590293" cy="5808970"/>
          </a:xfrm>
          <a:prstGeom prst="rect">
            <a:avLst/>
          </a:prstGeom>
        </p:spPr>
      </p:pic>
      <p:sp>
        <p:nvSpPr>
          <p:cNvPr id="6" name="TextBox 5">
            <a:extLst>
              <a:ext uri="{FF2B5EF4-FFF2-40B4-BE49-F238E27FC236}">
                <a16:creationId xmlns:a16="http://schemas.microsoft.com/office/drawing/2014/main" id="{29AA0BDC-82C4-940F-11DF-93559921AF43}"/>
              </a:ext>
            </a:extLst>
          </p:cNvPr>
          <p:cNvSpPr txBox="1"/>
          <p:nvPr/>
        </p:nvSpPr>
        <p:spPr>
          <a:xfrm>
            <a:off x="2683933" y="262760"/>
            <a:ext cx="8016287" cy="461665"/>
          </a:xfrm>
          <a:prstGeom prst="rect">
            <a:avLst/>
          </a:prstGeom>
          <a:noFill/>
        </p:spPr>
        <p:txBody>
          <a:bodyPr wrap="square">
            <a:spAutoFit/>
          </a:bodyPr>
          <a:lstStyle/>
          <a:p>
            <a:pPr algn="ctr"/>
            <a:r>
              <a:rPr lang="en-US" sz="2400" b="1">
                <a:solidFill>
                  <a:schemeClr val="tx2">
                    <a:lumMod val="75000"/>
                    <a:lumOff val="25000"/>
                  </a:schemeClr>
                </a:solidFill>
              </a:rPr>
              <a:t>COMPLETING THE PERFORMANCE SITES TAB</a:t>
            </a:r>
          </a:p>
        </p:txBody>
      </p:sp>
      <p:sp>
        <p:nvSpPr>
          <p:cNvPr id="2" name="TextBox 1">
            <a:extLst>
              <a:ext uri="{FF2B5EF4-FFF2-40B4-BE49-F238E27FC236}">
                <a16:creationId xmlns:a16="http://schemas.microsoft.com/office/drawing/2014/main" id="{B20B4939-6C44-C1EB-4F40-C8F587D746B4}"/>
              </a:ext>
            </a:extLst>
          </p:cNvPr>
          <p:cNvSpPr txBox="1"/>
          <p:nvPr/>
        </p:nvSpPr>
        <p:spPr>
          <a:xfrm>
            <a:off x="407247" y="1170134"/>
            <a:ext cx="2378117" cy="5170646"/>
          </a:xfrm>
          <a:prstGeom prst="rect">
            <a:avLst/>
          </a:prstGeom>
          <a:noFill/>
        </p:spPr>
        <p:txBody>
          <a:bodyPr wrap="square" rtlCol="0">
            <a:spAutoFit/>
          </a:bodyPr>
          <a:lstStyle/>
          <a:p>
            <a:r>
              <a:rPr lang="en-US" sz="1500"/>
              <a:t>When ceding to another IRB, the location where research activities will occur should only include approved research locations. If research occurs at a VUMC-affiliated location outside the 21</a:t>
            </a:r>
            <a:r>
              <a:rPr lang="en-US" sz="1500" baseline="30000"/>
              <a:t>st</a:t>
            </a:r>
            <a:r>
              <a:rPr lang="en-US" sz="1500"/>
              <a:t> Avenue campus, the site must be on </a:t>
            </a:r>
            <a:r>
              <a:rPr lang="en-US" sz="1500" err="1"/>
              <a:t>the“Approved</a:t>
            </a:r>
            <a:r>
              <a:rPr lang="en-US" sz="1500"/>
              <a:t> Site List.” </a:t>
            </a:r>
          </a:p>
          <a:p>
            <a:endParaRPr lang="en-US" sz="1500"/>
          </a:p>
          <a:p>
            <a:r>
              <a:rPr lang="en-US" sz="1500"/>
              <a:t>The “Multi-site study where VU/VUMC PI is responsible for other sites” section is </a:t>
            </a:r>
            <a:r>
              <a:rPr lang="en-US" sz="1500" b="1"/>
              <a:t>not applicable</a:t>
            </a:r>
            <a:r>
              <a:rPr lang="en-US" sz="1500"/>
              <a:t> when the VUMC IRB is ceding review to another IRB. Letters of Support should uploaded within DISCOVR-e when applicable</a:t>
            </a:r>
            <a:endParaRPr lang="en-US" sz="1600"/>
          </a:p>
        </p:txBody>
      </p:sp>
      <p:cxnSp>
        <p:nvCxnSpPr>
          <p:cNvPr id="7" name="Straight Arrow Connector 6">
            <a:extLst>
              <a:ext uri="{FF2B5EF4-FFF2-40B4-BE49-F238E27FC236}">
                <a16:creationId xmlns:a16="http://schemas.microsoft.com/office/drawing/2014/main" id="{7010B295-D29A-0C73-30E0-039E96948617}"/>
              </a:ext>
            </a:extLst>
          </p:cNvPr>
          <p:cNvCxnSpPr>
            <a:cxnSpLocks/>
          </p:cNvCxnSpPr>
          <p:nvPr/>
        </p:nvCxnSpPr>
        <p:spPr>
          <a:xfrm>
            <a:off x="2842768" y="2593380"/>
            <a:ext cx="1278467" cy="728133"/>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53556EF6-E7B2-62F5-838C-80B641C09B4D}"/>
              </a:ext>
            </a:extLst>
          </p:cNvPr>
          <p:cNvCxnSpPr>
            <a:cxnSpLocks/>
          </p:cNvCxnSpPr>
          <p:nvPr/>
        </p:nvCxnSpPr>
        <p:spPr>
          <a:xfrm>
            <a:off x="2842768" y="2621360"/>
            <a:ext cx="939800" cy="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FF522954-3632-5B77-5AA8-6CFA011402BA}"/>
              </a:ext>
            </a:extLst>
          </p:cNvPr>
          <p:cNvCxnSpPr>
            <a:cxnSpLocks/>
          </p:cNvCxnSpPr>
          <p:nvPr/>
        </p:nvCxnSpPr>
        <p:spPr>
          <a:xfrm flipV="1">
            <a:off x="2514600" y="4695693"/>
            <a:ext cx="1411901" cy="29964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A1370AC-2D34-7275-9531-458DF95AC70D}"/>
              </a:ext>
            </a:extLst>
          </p:cNvPr>
          <p:cNvCxnSpPr/>
          <p:nvPr/>
        </p:nvCxnSpPr>
        <p:spPr>
          <a:xfrm>
            <a:off x="6096000" y="4886556"/>
            <a:ext cx="1432946" cy="903354"/>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C645A271-DC33-A2C9-7995-C0B5FFAA5D40}"/>
              </a:ext>
            </a:extLst>
          </p:cNvPr>
          <p:cNvCxnSpPr>
            <a:cxnSpLocks/>
          </p:cNvCxnSpPr>
          <p:nvPr/>
        </p:nvCxnSpPr>
        <p:spPr>
          <a:xfrm flipV="1">
            <a:off x="6096000" y="4927600"/>
            <a:ext cx="1432946" cy="821267"/>
          </a:xfrm>
          <a:prstGeom prst="line">
            <a:avLst/>
          </a:prstGeom>
          <a:ln w="57150"/>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569CA09B-E969-23EE-3962-22E65653985A}"/>
              </a:ext>
            </a:extLst>
          </p:cNvPr>
          <p:cNvSpPr/>
          <p:nvPr/>
        </p:nvSpPr>
        <p:spPr>
          <a:xfrm>
            <a:off x="5494866" y="1303302"/>
            <a:ext cx="973667" cy="27996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1227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6FE1EF-9C85-4CAA-1B3E-A101ADE2FEAD}"/>
              </a:ext>
            </a:extLst>
          </p:cNvPr>
          <p:cNvPicPr>
            <a:picLocks noChangeAspect="1"/>
          </p:cNvPicPr>
          <p:nvPr/>
        </p:nvPicPr>
        <p:blipFill>
          <a:blip r:embed="rId2"/>
          <a:stretch>
            <a:fillRect/>
          </a:stretch>
        </p:blipFill>
        <p:spPr>
          <a:xfrm>
            <a:off x="3061208" y="496916"/>
            <a:ext cx="8034868" cy="6253634"/>
          </a:xfrm>
          <a:prstGeom prst="rect">
            <a:avLst/>
          </a:prstGeom>
        </p:spPr>
      </p:pic>
      <p:sp>
        <p:nvSpPr>
          <p:cNvPr id="3" name="Rectangle 2">
            <a:extLst>
              <a:ext uri="{FF2B5EF4-FFF2-40B4-BE49-F238E27FC236}">
                <a16:creationId xmlns:a16="http://schemas.microsoft.com/office/drawing/2014/main" id="{2D079A1D-8777-CE6B-4F89-097C7253EFD1}"/>
              </a:ext>
            </a:extLst>
          </p:cNvPr>
          <p:cNvSpPr/>
          <p:nvPr/>
        </p:nvSpPr>
        <p:spPr>
          <a:xfrm>
            <a:off x="211667" y="410651"/>
            <a:ext cx="2438399" cy="6339899"/>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C5DDC70-F901-8F67-B860-681F945CECB4}"/>
              </a:ext>
            </a:extLst>
          </p:cNvPr>
          <p:cNvSpPr txBox="1"/>
          <p:nvPr/>
        </p:nvSpPr>
        <p:spPr>
          <a:xfrm>
            <a:off x="304800" y="496916"/>
            <a:ext cx="2188633" cy="6494085"/>
          </a:xfrm>
          <a:prstGeom prst="rect">
            <a:avLst/>
          </a:prstGeom>
          <a:noFill/>
        </p:spPr>
        <p:txBody>
          <a:bodyPr wrap="square" rtlCol="0">
            <a:spAutoFit/>
          </a:bodyPr>
          <a:lstStyle/>
          <a:p>
            <a:r>
              <a:rPr lang="en-US" sz="1600"/>
              <a:t>For “Study Type and Performance Site Information”, select </a:t>
            </a:r>
            <a:r>
              <a:rPr lang="en-US" sz="1600" b="1"/>
              <a:t>Request review by another IRB.</a:t>
            </a:r>
          </a:p>
          <a:p>
            <a:endParaRPr lang="en-US" sz="1600" b="1"/>
          </a:p>
          <a:p>
            <a:r>
              <a:rPr lang="en-US" sz="1600"/>
              <a:t>This is an abbreviated application in DISCOVR-e that provides VUMC HRPP with information about the VUMC study team’s involvement in the research. This information allows the VUMC HRPP to determine what local considerations may apply, such as consent form boilerplate language, ancillary reviews (i.e., radiation safety review), and state laws or institutional policies.</a:t>
            </a:r>
            <a:endParaRPr lang="en-US" sz="1600" b="1"/>
          </a:p>
        </p:txBody>
      </p:sp>
      <p:sp>
        <p:nvSpPr>
          <p:cNvPr id="5" name="Rectangle 4">
            <a:extLst>
              <a:ext uri="{FF2B5EF4-FFF2-40B4-BE49-F238E27FC236}">
                <a16:creationId xmlns:a16="http://schemas.microsoft.com/office/drawing/2014/main" id="{DFDE811E-1872-5C98-6238-3830D698D31D}"/>
              </a:ext>
            </a:extLst>
          </p:cNvPr>
          <p:cNvSpPr/>
          <p:nvPr/>
        </p:nvSpPr>
        <p:spPr>
          <a:xfrm>
            <a:off x="4961467" y="3454400"/>
            <a:ext cx="1676400" cy="19473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ABEEA6A2-9643-B23C-56F4-50895C2742F9}"/>
              </a:ext>
            </a:extLst>
          </p:cNvPr>
          <p:cNvCxnSpPr>
            <a:cxnSpLocks/>
          </p:cNvCxnSpPr>
          <p:nvPr/>
        </p:nvCxnSpPr>
        <p:spPr>
          <a:xfrm>
            <a:off x="4004733" y="3488267"/>
            <a:ext cx="889000"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D973D148-FC4D-B3CF-B401-85287AFF2ABD}"/>
              </a:ext>
            </a:extLst>
          </p:cNvPr>
          <p:cNvSpPr/>
          <p:nvPr/>
        </p:nvSpPr>
        <p:spPr>
          <a:xfrm>
            <a:off x="3061208" y="431800"/>
            <a:ext cx="8034868" cy="6318750"/>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3B02EE1-3C88-C0B7-21BB-4760D772AC11}"/>
              </a:ext>
            </a:extLst>
          </p:cNvPr>
          <p:cNvSpPr txBox="1"/>
          <p:nvPr/>
        </p:nvSpPr>
        <p:spPr>
          <a:xfrm>
            <a:off x="3589867" y="41319"/>
            <a:ext cx="6096000" cy="369332"/>
          </a:xfrm>
          <a:prstGeom prst="rect">
            <a:avLst/>
          </a:prstGeom>
          <a:noFill/>
        </p:spPr>
        <p:txBody>
          <a:bodyPr wrap="square">
            <a:spAutoFit/>
          </a:bodyPr>
          <a:lstStyle/>
          <a:p>
            <a:pPr algn="ctr"/>
            <a:r>
              <a:rPr lang="en-US" sz="1800" b="1">
                <a:solidFill>
                  <a:schemeClr val="tx2">
                    <a:lumMod val="75000"/>
                    <a:lumOff val="25000"/>
                  </a:schemeClr>
                </a:solidFill>
              </a:rPr>
              <a:t>COMPLETING THE APPLICATON</a:t>
            </a:r>
          </a:p>
        </p:txBody>
      </p:sp>
      <p:sp>
        <p:nvSpPr>
          <p:cNvPr id="12" name="Rectangle 11">
            <a:extLst>
              <a:ext uri="{FF2B5EF4-FFF2-40B4-BE49-F238E27FC236}">
                <a16:creationId xmlns:a16="http://schemas.microsoft.com/office/drawing/2014/main" id="{6C4CA66D-D69C-02C3-B4F6-EA5FEA09AF4F}"/>
              </a:ext>
            </a:extLst>
          </p:cNvPr>
          <p:cNvSpPr/>
          <p:nvPr/>
        </p:nvSpPr>
        <p:spPr>
          <a:xfrm>
            <a:off x="6096000" y="2192868"/>
            <a:ext cx="850900" cy="2539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8224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99A012-E234-3ABB-92A0-1A22B1D2FF0C}"/>
              </a:ext>
            </a:extLst>
          </p:cNvPr>
          <p:cNvSpPr/>
          <p:nvPr/>
        </p:nvSpPr>
        <p:spPr>
          <a:xfrm>
            <a:off x="356616" y="820228"/>
            <a:ext cx="2487168" cy="5775012"/>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354E74A-DA08-8FC7-1495-E2670DABC40C}"/>
              </a:ext>
            </a:extLst>
          </p:cNvPr>
          <p:cNvSpPr txBox="1"/>
          <p:nvPr/>
        </p:nvSpPr>
        <p:spPr>
          <a:xfrm>
            <a:off x="4186766" y="732384"/>
            <a:ext cx="60960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E2841">
                    <a:lumMod val="75000"/>
                    <a:lumOff val="25000"/>
                  </a:srgbClr>
                </a:solidFill>
                <a:effectLst/>
                <a:uLnTx/>
                <a:uFillTx/>
                <a:latin typeface="Aptos" panose="02110004020202020204"/>
                <a:ea typeface="+mn-ea"/>
                <a:cs typeface="+mn-cs"/>
              </a:rPr>
              <a:t>COMPLETING THE AI TAB</a:t>
            </a:r>
          </a:p>
        </p:txBody>
      </p:sp>
      <p:pic>
        <p:nvPicPr>
          <p:cNvPr id="7" name="Picture 6">
            <a:extLst>
              <a:ext uri="{FF2B5EF4-FFF2-40B4-BE49-F238E27FC236}">
                <a16:creationId xmlns:a16="http://schemas.microsoft.com/office/drawing/2014/main" id="{5C74866A-DD4D-6266-F332-007A9E421727}"/>
              </a:ext>
            </a:extLst>
          </p:cNvPr>
          <p:cNvPicPr>
            <a:picLocks noChangeAspect="1"/>
          </p:cNvPicPr>
          <p:nvPr/>
        </p:nvPicPr>
        <p:blipFill>
          <a:blip r:embed="rId2"/>
          <a:stretch>
            <a:fillRect/>
          </a:stretch>
        </p:blipFill>
        <p:spPr>
          <a:xfrm>
            <a:off x="3716930" y="2028497"/>
            <a:ext cx="7673481" cy="2475770"/>
          </a:xfrm>
          <a:prstGeom prst="rect">
            <a:avLst/>
          </a:prstGeom>
        </p:spPr>
      </p:pic>
      <p:sp>
        <p:nvSpPr>
          <p:cNvPr id="2" name="Rectangle 1">
            <a:extLst>
              <a:ext uri="{FF2B5EF4-FFF2-40B4-BE49-F238E27FC236}">
                <a16:creationId xmlns:a16="http://schemas.microsoft.com/office/drawing/2014/main" id="{89E38FB1-17C5-4D30-729A-CEC0B0FA1737}"/>
              </a:ext>
            </a:extLst>
          </p:cNvPr>
          <p:cNvSpPr/>
          <p:nvPr/>
        </p:nvSpPr>
        <p:spPr>
          <a:xfrm>
            <a:off x="3530601" y="1667933"/>
            <a:ext cx="7950200" cy="3217334"/>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4" name="Rectangle 3">
            <a:extLst>
              <a:ext uri="{FF2B5EF4-FFF2-40B4-BE49-F238E27FC236}">
                <a16:creationId xmlns:a16="http://schemas.microsoft.com/office/drawing/2014/main" id="{082B3E2F-8165-F938-7A94-04FF548C0324}"/>
              </a:ext>
            </a:extLst>
          </p:cNvPr>
          <p:cNvSpPr/>
          <p:nvPr/>
        </p:nvSpPr>
        <p:spPr>
          <a:xfrm>
            <a:off x="6951133" y="2514601"/>
            <a:ext cx="567267" cy="3302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841E20F-4E6F-2D05-D0A1-2CD051A26967}"/>
              </a:ext>
            </a:extLst>
          </p:cNvPr>
          <p:cNvSpPr txBox="1"/>
          <p:nvPr/>
        </p:nvSpPr>
        <p:spPr>
          <a:xfrm>
            <a:off x="356616" y="891578"/>
            <a:ext cx="2342524" cy="5355312"/>
          </a:xfrm>
          <a:prstGeom prst="rect">
            <a:avLst/>
          </a:prstGeom>
          <a:noFill/>
        </p:spPr>
        <p:txBody>
          <a:bodyPr wrap="square" rtlCol="0">
            <a:spAutoFit/>
          </a:bodyPr>
          <a:lstStyle/>
          <a:p>
            <a:r>
              <a:rPr lang="en-US"/>
              <a:t>Completion of the “AI Usage” tab is a required for all New Study submissions. If answered “yes” to the question related to AI Usage,  additional questions will populate to capture more detailed information. </a:t>
            </a:r>
          </a:p>
          <a:p>
            <a:endParaRPr lang="en-US"/>
          </a:p>
          <a:p>
            <a:r>
              <a:rPr lang="en-US"/>
              <a:t>For ceded studies using AI, there </a:t>
            </a:r>
            <a:r>
              <a:rPr lang="en-US" b="1"/>
              <a:t>may</a:t>
            </a:r>
            <a:r>
              <a:rPr lang="en-US"/>
              <a:t> be a need for an AIT review. This would be a local ancillary review in addition to the HRPP review.</a:t>
            </a:r>
          </a:p>
        </p:txBody>
      </p:sp>
    </p:spTree>
    <p:extLst>
      <p:ext uri="{BB962C8B-B14F-4D97-AF65-F5344CB8AC3E}">
        <p14:creationId xmlns:p14="http://schemas.microsoft.com/office/powerpoint/2010/main" val="3679939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A768A6-319C-7389-BE6A-BBB8507E2679}"/>
              </a:ext>
            </a:extLst>
          </p:cNvPr>
          <p:cNvSpPr txBox="1"/>
          <p:nvPr/>
        </p:nvSpPr>
        <p:spPr>
          <a:xfrm>
            <a:off x="3361268" y="245826"/>
            <a:ext cx="60960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E2841">
                    <a:lumMod val="75000"/>
                    <a:lumOff val="25000"/>
                  </a:srgbClr>
                </a:solidFill>
                <a:effectLst/>
                <a:uLnTx/>
                <a:uFillTx/>
                <a:latin typeface="Aptos" panose="02110004020202020204"/>
                <a:ea typeface="+mn-ea"/>
                <a:cs typeface="+mn-cs"/>
              </a:rPr>
              <a:t>COMPLETING DOCUMENTS UPLOAD TAB</a:t>
            </a:r>
          </a:p>
        </p:txBody>
      </p:sp>
      <p:pic>
        <p:nvPicPr>
          <p:cNvPr id="4" name="Picture 3">
            <a:extLst>
              <a:ext uri="{FF2B5EF4-FFF2-40B4-BE49-F238E27FC236}">
                <a16:creationId xmlns:a16="http://schemas.microsoft.com/office/drawing/2014/main" id="{BDAB864D-7A7B-4DE9-41BC-7A1F3BB7EA21}"/>
              </a:ext>
            </a:extLst>
          </p:cNvPr>
          <p:cNvPicPr>
            <a:picLocks noChangeAspect="1"/>
          </p:cNvPicPr>
          <p:nvPr/>
        </p:nvPicPr>
        <p:blipFill>
          <a:blip r:embed="rId3"/>
          <a:stretch>
            <a:fillRect/>
          </a:stretch>
        </p:blipFill>
        <p:spPr>
          <a:xfrm>
            <a:off x="2760134" y="798585"/>
            <a:ext cx="8245555" cy="5646909"/>
          </a:xfrm>
          <a:prstGeom prst="rect">
            <a:avLst/>
          </a:prstGeom>
        </p:spPr>
      </p:pic>
      <p:sp>
        <p:nvSpPr>
          <p:cNvPr id="3" name="Rectangle 2">
            <a:extLst>
              <a:ext uri="{FF2B5EF4-FFF2-40B4-BE49-F238E27FC236}">
                <a16:creationId xmlns:a16="http://schemas.microsoft.com/office/drawing/2014/main" id="{77F920C1-2F46-C24B-C7AF-467D511463B2}"/>
              </a:ext>
            </a:extLst>
          </p:cNvPr>
          <p:cNvSpPr/>
          <p:nvPr/>
        </p:nvSpPr>
        <p:spPr>
          <a:xfrm>
            <a:off x="144949" y="245826"/>
            <a:ext cx="2487168" cy="6545499"/>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D8F789-304B-2819-EFA0-7F17D20EF33C}"/>
              </a:ext>
            </a:extLst>
          </p:cNvPr>
          <p:cNvSpPr/>
          <p:nvPr/>
        </p:nvSpPr>
        <p:spPr>
          <a:xfrm>
            <a:off x="6985001" y="1270000"/>
            <a:ext cx="1058333" cy="3556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A964867-D534-C10F-F495-A056E504C15A}"/>
              </a:ext>
            </a:extLst>
          </p:cNvPr>
          <p:cNvSpPr txBox="1"/>
          <p:nvPr/>
        </p:nvSpPr>
        <p:spPr>
          <a:xfrm>
            <a:off x="144949" y="313675"/>
            <a:ext cx="2369651" cy="7109639"/>
          </a:xfrm>
          <a:prstGeom prst="rect">
            <a:avLst/>
          </a:prstGeom>
          <a:noFill/>
        </p:spPr>
        <p:txBody>
          <a:bodyPr wrap="square" lIns="91440" tIns="45720" rIns="91440" bIns="45720" rtlCol="0" anchor="t">
            <a:spAutoFit/>
          </a:bodyPr>
          <a:lstStyle/>
          <a:p>
            <a:r>
              <a:rPr lang="en-US" sz="1200" dirty="0"/>
              <a:t>The following documents should be submitted for local review and placed in the applicable bucket:</a:t>
            </a:r>
          </a:p>
          <a:p>
            <a:endParaRPr lang="en-US" sz="1200" dirty="0"/>
          </a:p>
          <a:p>
            <a:pPr marL="171450" indent="-171450">
              <a:buFont typeface="Wingdings" panose="05000000000000000000" pitchFamily="2" charset="2"/>
              <a:buChar char="v"/>
            </a:pPr>
            <a:r>
              <a:rPr lang="en-US" sz="1200" b="1" dirty="0"/>
              <a:t>Reliance agreement if available </a:t>
            </a:r>
            <a:r>
              <a:rPr lang="en-US" sz="1200" dirty="0"/>
              <a:t>(e.g. SMARTIRB Agreement, Letter of Acknowledgement )</a:t>
            </a:r>
          </a:p>
          <a:p>
            <a:pPr marL="171450" indent="-171450">
              <a:buFont typeface="Wingdings" panose="05000000000000000000" pitchFamily="2" charset="2"/>
              <a:buChar char="v"/>
            </a:pPr>
            <a:r>
              <a:rPr lang="en-US" sz="1200" b="1" dirty="0"/>
              <a:t>Local context forms </a:t>
            </a:r>
            <a:r>
              <a:rPr lang="en-US" sz="1200" dirty="0"/>
              <a:t>from the Reviewing IRB</a:t>
            </a:r>
            <a:r>
              <a:rPr lang="en-US" sz="1200" b="1" dirty="0"/>
              <a:t> </a:t>
            </a:r>
            <a:r>
              <a:rPr lang="en-US" sz="1200" dirty="0"/>
              <a:t>for the VUMC HRPP and study team to complete in coordination</a:t>
            </a:r>
          </a:p>
          <a:p>
            <a:pPr marL="171450" indent="-171450">
              <a:buFont typeface="Wingdings" panose="05000000000000000000" pitchFamily="2" charset="2"/>
              <a:buChar char="v"/>
            </a:pPr>
            <a:r>
              <a:rPr lang="en-US" sz="1200" dirty="0"/>
              <a:t>Overall initial </a:t>
            </a:r>
            <a:r>
              <a:rPr lang="en-US" sz="1200" b="1" dirty="0"/>
              <a:t>IRB approval letter </a:t>
            </a:r>
            <a:r>
              <a:rPr lang="en-US" sz="1200" dirty="0"/>
              <a:t>and current continuing review approval letter (if applicable) from the Reviewing IRB.</a:t>
            </a:r>
          </a:p>
          <a:p>
            <a:pPr marL="171450" indent="-171450">
              <a:buFont typeface="Wingdings" panose="05000000000000000000" pitchFamily="2" charset="2"/>
              <a:buChar char="v"/>
            </a:pPr>
            <a:r>
              <a:rPr lang="en-US" sz="1200" b="1" dirty="0"/>
              <a:t>Consent Form(s)</a:t>
            </a:r>
          </a:p>
          <a:p>
            <a:pPr marL="171450" indent="-171450">
              <a:buFont typeface="Arial" panose="020B0604020202020204" pitchFamily="34" charset="0"/>
              <a:buChar char="•"/>
            </a:pPr>
            <a:r>
              <a:rPr lang="en-US" sz="1200" dirty="0"/>
              <a:t>a copy of Master Sponsor consent template</a:t>
            </a:r>
          </a:p>
          <a:p>
            <a:pPr marL="171450" indent="-171450">
              <a:buFont typeface="Arial" panose="020B0604020202020204" pitchFamily="34" charset="0"/>
              <a:buChar char="•"/>
            </a:pPr>
            <a:r>
              <a:rPr lang="en-US" sz="1200" dirty="0"/>
              <a:t>a tracked and a clean copy with VUMC local language included. (see Local Information document on the HRPP SIRB Webpage.)</a:t>
            </a:r>
          </a:p>
          <a:p>
            <a:pPr marL="171450" indent="-171450">
              <a:buFont typeface="Arial" panose="020B0604020202020204" pitchFamily="34" charset="0"/>
              <a:buChar char="•"/>
            </a:pPr>
            <a:r>
              <a:rPr lang="en-US" sz="1200" dirty="0"/>
              <a:t>VUMC Standalone HIPAA Authorization form</a:t>
            </a:r>
          </a:p>
          <a:p>
            <a:pPr marL="171450" indent="-171450">
              <a:buFont typeface="Wingdings" panose="05000000000000000000" pitchFamily="2" charset="2"/>
              <a:buChar char="v"/>
            </a:pPr>
            <a:r>
              <a:rPr lang="en-US" sz="1200" b="1" dirty="0"/>
              <a:t>Other study documents </a:t>
            </a:r>
            <a:r>
              <a:rPr lang="en-US" sz="1200" dirty="0"/>
              <a:t>approved by Reviewing IRB (as applicable)</a:t>
            </a:r>
          </a:p>
          <a:p>
            <a:pPr marL="171450" indent="-171450">
              <a:buFont typeface="Arial" panose="020B0604020202020204" pitchFamily="34" charset="0"/>
              <a:buChar char="•"/>
            </a:pPr>
            <a:r>
              <a:rPr lang="en-US" sz="1200" dirty="0"/>
              <a:t>Protocol</a:t>
            </a:r>
          </a:p>
          <a:p>
            <a:pPr marL="171450" indent="-171450">
              <a:buFont typeface="Arial" panose="020B0604020202020204" pitchFamily="34" charset="0"/>
              <a:buChar char="•"/>
            </a:pPr>
            <a:r>
              <a:rPr lang="en-US" sz="1200" dirty="0"/>
              <a:t>Investigational Brochure</a:t>
            </a:r>
          </a:p>
          <a:p>
            <a:pPr marL="171450" indent="-171450">
              <a:buFont typeface="Arial" panose="020B0604020202020204" pitchFamily="34" charset="0"/>
              <a:buChar char="•"/>
            </a:pPr>
            <a:r>
              <a:rPr lang="en-US" sz="1200" dirty="0"/>
              <a:t>Study Materials to be used at VUMC</a:t>
            </a:r>
          </a:p>
          <a:p>
            <a:pPr marL="171450" indent="-171450">
              <a:buFont typeface="Arial" panose="020B0604020202020204" pitchFamily="34" charset="0"/>
              <a:buChar char="•"/>
            </a:pPr>
            <a:endParaRPr lang="en-US" sz="1200" dirty="0"/>
          </a:p>
          <a:p>
            <a:pPr marL="171450" indent="-171450">
              <a:buFont typeface="Wingdings" panose="05000000000000000000" pitchFamily="2" charset="2"/>
              <a:buChar char="v"/>
            </a:pPr>
            <a:endParaRPr lang="en-US" sz="1200" dirty="0"/>
          </a:p>
          <a:p>
            <a:pPr marL="171450" indent="-171450">
              <a:buFont typeface="Arial" panose="020B0604020202020204" pitchFamily="34" charset="0"/>
              <a:buChar char="•"/>
            </a:pPr>
            <a:endParaRPr lang="en-US" sz="1200" dirty="0"/>
          </a:p>
          <a:p>
            <a:pPr marL="285750" indent="-285750">
              <a:buFont typeface="Arial" panose="020B0604020202020204" pitchFamily="34" charset="0"/>
              <a:buChar char="•"/>
            </a:pPr>
            <a:endParaRPr lang="en-US" sz="1200" dirty="0"/>
          </a:p>
        </p:txBody>
      </p:sp>
    </p:spTree>
    <p:extLst>
      <p:ext uri="{BB962C8B-B14F-4D97-AF65-F5344CB8AC3E}">
        <p14:creationId xmlns:p14="http://schemas.microsoft.com/office/powerpoint/2010/main" val="2765141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BD04E-CE88-A8E1-A640-FD67B8318A9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BE2BEDE-159B-973F-5BB2-92CC82518BA8}"/>
              </a:ext>
            </a:extLst>
          </p:cNvPr>
          <p:cNvSpPr/>
          <p:nvPr/>
        </p:nvSpPr>
        <p:spPr>
          <a:xfrm>
            <a:off x="292608" y="393192"/>
            <a:ext cx="11603736" cy="6016752"/>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5163344-79C9-BFAD-CDF1-A02C1BC776E7}"/>
              </a:ext>
            </a:extLst>
          </p:cNvPr>
          <p:cNvSpPr txBox="1"/>
          <p:nvPr/>
        </p:nvSpPr>
        <p:spPr>
          <a:xfrm>
            <a:off x="2149457" y="1187775"/>
            <a:ext cx="7593922" cy="1446550"/>
          </a:xfrm>
          <a:prstGeom prst="rect">
            <a:avLst/>
          </a:prstGeom>
          <a:noFill/>
        </p:spPr>
        <p:txBody>
          <a:bodyPr wrap="square" rtlCol="0">
            <a:spAutoFit/>
          </a:bodyPr>
          <a:lstStyle/>
          <a:p>
            <a:r>
              <a:rPr lang="en-US" dirty="0"/>
              <a:t>When all tabs have been completed, submit via the Submit Tab.</a:t>
            </a:r>
          </a:p>
          <a:p>
            <a:pPr marL="285750" indent="-285750">
              <a:buFont typeface="Arial" panose="020B0604020202020204" pitchFamily="34" charset="0"/>
              <a:buChar char="•"/>
            </a:pPr>
            <a:r>
              <a:rPr lang="en-US" sz="1400" dirty="0"/>
              <a:t>If you have questions throughout the process, please contact </a:t>
            </a:r>
            <a:r>
              <a:rPr lang="en-US" sz="1400" dirty="0">
                <a:hlinkClick r:id="rId2"/>
              </a:rPr>
              <a:t>singleirb@vumc.org</a:t>
            </a:r>
            <a:r>
              <a:rPr lang="en-US" sz="1400" dirty="0"/>
              <a:t> .</a:t>
            </a:r>
          </a:p>
          <a:p>
            <a:pPr marL="285750" indent="-285750">
              <a:buFont typeface="Arial" panose="020B0604020202020204" pitchFamily="34" charset="0"/>
              <a:buChar char="•"/>
            </a:pPr>
            <a:r>
              <a:rPr lang="en-US" sz="1400" dirty="0"/>
              <a:t>For additional guidance, please visit the VUMC HRPP website at </a:t>
            </a:r>
            <a:r>
              <a:rPr lang="en-US" sz="1400" dirty="0">
                <a:hlinkClick r:id="rId3"/>
              </a:rPr>
              <a:t>https://www.vumc.org/irb/node/28</a:t>
            </a:r>
            <a:endParaRPr lang="en-US" sz="1400" dirty="0"/>
          </a:p>
          <a:p>
            <a:pPr marL="285750" indent="-285750">
              <a:buFont typeface="Arial" panose="020B0604020202020204" pitchFamily="34" charset="0"/>
              <a:buChar char="•"/>
            </a:pPr>
            <a:endParaRPr lang="en-US" sz="1400" dirty="0"/>
          </a:p>
          <a:p>
            <a:endParaRPr lang="en-US" sz="1400" dirty="0"/>
          </a:p>
        </p:txBody>
      </p:sp>
      <p:pic>
        <p:nvPicPr>
          <p:cNvPr id="3" name="Picture 2">
            <a:extLst>
              <a:ext uri="{FF2B5EF4-FFF2-40B4-BE49-F238E27FC236}">
                <a16:creationId xmlns:a16="http://schemas.microsoft.com/office/drawing/2014/main" id="{63AF255E-8748-D148-83BF-691C5EDB0B20}"/>
              </a:ext>
            </a:extLst>
          </p:cNvPr>
          <p:cNvPicPr>
            <a:picLocks noChangeAspect="1"/>
          </p:cNvPicPr>
          <p:nvPr/>
        </p:nvPicPr>
        <p:blipFill>
          <a:blip r:embed="rId4"/>
          <a:stretch>
            <a:fillRect/>
          </a:stretch>
        </p:blipFill>
        <p:spPr>
          <a:xfrm>
            <a:off x="2149457" y="588536"/>
            <a:ext cx="7102455" cy="403895"/>
          </a:xfrm>
          <a:prstGeom prst="rect">
            <a:avLst/>
          </a:prstGeom>
        </p:spPr>
      </p:pic>
      <p:sp>
        <p:nvSpPr>
          <p:cNvPr id="6" name="Rectangle 5">
            <a:extLst>
              <a:ext uri="{FF2B5EF4-FFF2-40B4-BE49-F238E27FC236}">
                <a16:creationId xmlns:a16="http://schemas.microsoft.com/office/drawing/2014/main" id="{58EF79D0-A49D-4031-0B3F-CDF55620F4B7}"/>
              </a:ext>
            </a:extLst>
          </p:cNvPr>
          <p:cNvSpPr/>
          <p:nvPr/>
        </p:nvSpPr>
        <p:spPr>
          <a:xfrm>
            <a:off x="7984066" y="662840"/>
            <a:ext cx="499534" cy="32069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8BC3E12-49C0-5CC8-2CB3-F935528ACD39}"/>
              </a:ext>
            </a:extLst>
          </p:cNvPr>
          <p:cNvSpPr/>
          <p:nvPr/>
        </p:nvSpPr>
        <p:spPr>
          <a:xfrm>
            <a:off x="2153581" y="603055"/>
            <a:ext cx="7098331" cy="440267"/>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2EFB965-AEB6-C49C-F345-E4EAB33C4F50}"/>
              </a:ext>
            </a:extLst>
          </p:cNvPr>
          <p:cNvPicPr>
            <a:picLocks noChangeAspect="1"/>
          </p:cNvPicPr>
          <p:nvPr/>
        </p:nvPicPr>
        <p:blipFill>
          <a:blip r:embed="rId5"/>
          <a:stretch>
            <a:fillRect/>
          </a:stretch>
        </p:blipFill>
        <p:spPr>
          <a:xfrm>
            <a:off x="371843" y="2647770"/>
            <a:ext cx="5832000" cy="2600886"/>
          </a:xfrm>
          <a:prstGeom prst="rect">
            <a:avLst/>
          </a:prstGeom>
        </p:spPr>
      </p:pic>
      <p:pic>
        <p:nvPicPr>
          <p:cNvPr id="12" name="Picture 11">
            <a:extLst>
              <a:ext uri="{FF2B5EF4-FFF2-40B4-BE49-F238E27FC236}">
                <a16:creationId xmlns:a16="http://schemas.microsoft.com/office/drawing/2014/main" id="{3A7B147E-6DF3-FC94-2CBD-85FC104FE9FA}"/>
              </a:ext>
            </a:extLst>
          </p:cNvPr>
          <p:cNvPicPr>
            <a:picLocks noChangeAspect="1"/>
          </p:cNvPicPr>
          <p:nvPr/>
        </p:nvPicPr>
        <p:blipFill>
          <a:blip r:embed="rId6"/>
          <a:stretch>
            <a:fillRect/>
          </a:stretch>
        </p:blipFill>
        <p:spPr>
          <a:xfrm>
            <a:off x="6203842" y="2630529"/>
            <a:ext cx="5518766" cy="3387804"/>
          </a:xfrm>
          <a:prstGeom prst="rect">
            <a:avLst/>
          </a:prstGeom>
        </p:spPr>
      </p:pic>
    </p:spTree>
    <p:extLst>
      <p:ext uri="{BB962C8B-B14F-4D97-AF65-F5344CB8AC3E}">
        <p14:creationId xmlns:p14="http://schemas.microsoft.com/office/powerpoint/2010/main" val="19796286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49A08AC28E33D4AB10CC4883E036FCA" ma:contentTypeVersion="8" ma:contentTypeDescription="Create a new document." ma:contentTypeScope="" ma:versionID="4bf352f41486821097a8982264666b2a">
  <xsd:schema xmlns:xsd="http://www.w3.org/2001/XMLSchema" xmlns:xs="http://www.w3.org/2001/XMLSchema" xmlns:p="http://schemas.microsoft.com/office/2006/metadata/properties" xmlns:ns2="85d51bd8-bf14-4a85-beb8-dc3abbfbf1b7" targetNamespace="http://schemas.microsoft.com/office/2006/metadata/properties" ma:root="true" ma:fieldsID="ce1324be569b186e5f92619ff1f82bd7" ns2:_="">
    <xsd:import namespace="85d51bd8-bf14-4a85-beb8-dc3abbfbf1b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MediaServiceSearchPropertie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d51bd8-bf14-4a85-beb8-dc3abbfbf1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44D3A3-C7DD-41A4-8B1D-371A05EC8B40}">
  <ds:schemaRefs>
    <ds:schemaRef ds:uri="http://schemas.microsoft.com/office/2006/metadata/properties"/>
    <ds:schemaRef ds:uri="http://purl.org/dc/dcmitype/"/>
    <ds:schemaRef ds:uri="http://schemas.microsoft.com/office/2006/documentManagement/types"/>
    <ds:schemaRef ds:uri="http://purl.org/dc/terms/"/>
    <ds:schemaRef ds:uri="http://www.w3.org/XML/1998/namespace"/>
    <ds:schemaRef ds:uri="http://schemas.microsoft.com/office/infopath/2007/PartnerControls"/>
    <ds:schemaRef ds:uri="http://purl.org/dc/elements/1.1/"/>
    <ds:schemaRef ds:uri="http://schemas.openxmlformats.org/package/2006/metadata/core-properties"/>
    <ds:schemaRef ds:uri="85d51bd8-bf14-4a85-beb8-dc3abbfbf1b7"/>
  </ds:schemaRefs>
</ds:datastoreItem>
</file>

<file path=customXml/itemProps2.xml><?xml version="1.0" encoding="utf-8"?>
<ds:datastoreItem xmlns:ds="http://schemas.openxmlformats.org/officeDocument/2006/customXml" ds:itemID="{B12FAECD-B140-4037-BC76-B8AAA3C56E12}">
  <ds:schemaRefs>
    <ds:schemaRef ds:uri="85d51bd8-bf14-4a85-beb8-dc3abbfbf1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86FE54E-FCDD-40F6-A305-CCC097CA79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TotalTime>
  <Words>893</Words>
  <Application>Microsoft Macintosh PowerPoint</Application>
  <PresentationFormat>Widescreen</PresentationFormat>
  <Paragraphs>82</Paragraphs>
  <Slides>12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Wingdings</vt:lpstr>
      <vt:lpstr>Office Theme</vt:lpstr>
      <vt:lpstr>PowerPoint Presentation</vt:lpstr>
      <vt:lpstr>Create a new study submission in DISCOVR-e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Van Audenhove, Jacqueline M</dc:creator>
  <cp:lastModifiedBy>Mitchell, Donald R</cp:lastModifiedBy>
  <cp:revision>2</cp:revision>
  <dcterms:created xsi:type="dcterms:W3CDTF">2026-06-12T20:36:58Z</dcterms:created>
  <dcterms:modified xsi:type="dcterms:W3CDTF">2026-10-09T03:20:52Z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2c8cef-6f2b-4af1-b4ac-d815ff795cd6_Enabled">
    <vt:lpwstr>true</vt:lpwstr>
  </property>
  <property fmtid="{D5CDD505-2E9C-101B-9397-08002B2CF9AE}" pid="3" name="MSIP_Label_792c8cef-6f2b-4af1-b4ac-d815ff795cd6_SetDate">
    <vt:lpwstr>2026-06-16T14:09:22Z</vt:lpwstr>
  </property>
  <property fmtid="{D5CDD505-2E9C-101B-9397-08002B2CF9AE}" pid="4" name="MSIP_Label_792c8cef-6f2b-4af1-b4ac-d815ff795cd6_Method">
    <vt:lpwstr>Standard</vt:lpwstr>
  </property>
  <property fmtid="{D5CDD505-2E9C-101B-9397-08002B2CF9AE}" pid="5" name="MSIP_Label_792c8cef-6f2b-4af1-b4ac-d815ff795cd6_Name">
    <vt:lpwstr>VUMC General</vt:lpwstr>
  </property>
  <property fmtid="{D5CDD505-2E9C-101B-9397-08002B2CF9AE}" pid="6" name="MSIP_Label_792c8cef-6f2b-4af1-b4ac-d815ff795cd6_SiteId">
    <vt:lpwstr>ef575030-1424-4ed8-b83c-12c533d879ab</vt:lpwstr>
  </property>
  <property fmtid="{D5CDD505-2E9C-101B-9397-08002B2CF9AE}" pid="7" name="MSIP_Label_792c8cef-6f2b-4af1-b4ac-d815ff795cd6_ActionId">
    <vt:lpwstr>be37b4e3-307d-4976-90ca-10789e34e43c</vt:lpwstr>
  </property>
  <property fmtid="{D5CDD505-2E9C-101B-9397-08002B2CF9AE}" pid="8" name="MSIP_Label_792c8cef-6f2b-4af1-b4ac-d815ff795cd6_ContentBits">
    <vt:lpwstr>0</vt:lpwstr>
  </property>
  <property fmtid="{D5CDD505-2E9C-101B-9397-08002B2CF9AE}" pid="9" name="MSIP_Label_792c8cef-6f2b-4af1-b4ac-d815ff795cd6_Tag">
    <vt:lpwstr>10, 3, 0, 1</vt:lpwstr>
  </property>
  <property fmtid="{D5CDD505-2E9C-101B-9397-08002B2CF9AE}" pid="10" name="ContentTypeId">
    <vt:lpwstr>0x010100B49A08AC28E33D4AB10CC4883E036FCA</vt:lpwstr>
  </property>
</Properties>
</file>